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0" r:id="rId13"/>
  </p:sldIdLst>
  <p:sldSz cx="9144000" cy="5143500" type="screen16x9"/>
  <p:notesSz cx="6858000" cy="9144000"/>
  <p:defaultTextStyle>
    <a:defPPr>
      <a:defRPr lang="fi-FI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000"/>
    <p:restoredTop sz="86395"/>
  </p:normalViewPr>
  <p:slideViewPr>
    <p:cSldViewPr snapToObjects="1">
      <p:cViewPr varScale="1">
        <p:scale>
          <a:sx n="89" d="100"/>
          <a:sy n="89" d="100"/>
        </p:scale>
        <p:origin x="260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F3A6-71AE-8E4B-A057-B84323A30A78}" type="datetimeFigureOut">
              <a:rPr lang="fi-FI" smtClean="0"/>
              <a:t>27.12.2018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2416-CC8C-1246-BAAA-2CBD34E5FE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699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F3A6-71AE-8E4B-A057-B84323A30A78}" type="datetimeFigureOut">
              <a:rPr lang="fi-FI" smtClean="0"/>
              <a:t>27.12.2018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2416-CC8C-1246-BAAA-2CBD34E5FE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105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F3A6-71AE-8E4B-A057-B84323A30A78}" type="datetimeFigureOut">
              <a:rPr lang="fi-FI" smtClean="0"/>
              <a:t>27.12.2018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2416-CC8C-1246-BAAA-2CBD34E5FE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8494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F3A6-71AE-8E4B-A057-B84323A30A78}" type="datetimeFigureOut">
              <a:rPr lang="fi-FI" smtClean="0"/>
              <a:t>27.12.2018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2416-CC8C-1246-BAAA-2CBD34E5FE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9916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F3A6-71AE-8E4B-A057-B84323A30A78}" type="datetimeFigureOut">
              <a:rPr lang="fi-FI" smtClean="0"/>
              <a:t>27.12.2018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2416-CC8C-1246-BAAA-2CBD34E5FE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1101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F3A6-71AE-8E4B-A057-B84323A30A78}" type="datetimeFigureOut">
              <a:rPr lang="fi-FI" smtClean="0"/>
              <a:t>27.12.2018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2416-CC8C-1246-BAAA-2CBD34E5FE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701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F3A6-71AE-8E4B-A057-B84323A30A78}" type="datetimeFigureOut">
              <a:rPr lang="fi-FI" smtClean="0"/>
              <a:t>27.12.2018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2416-CC8C-1246-BAAA-2CBD34E5FE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2480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F3A6-71AE-8E4B-A057-B84323A30A78}" type="datetimeFigureOut">
              <a:rPr lang="fi-FI" smtClean="0"/>
              <a:t>27.12.2018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2416-CC8C-1246-BAAA-2CBD34E5FE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307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F3A6-71AE-8E4B-A057-B84323A30A78}" type="datetimeFigureOut">
              <a:rPr lang="fi-FI" smtClean="0"/>
              <a:t>27.12.2018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2416-CC8C-1246-BAAA-2CBD34E5FE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372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F3A6-71AE-8E4B-A057-B84323A30A78}" type="datetimeFigureOut">
              <a:rPr lang="fi-FI" smtClean="0"/>
              <a:t>27.12.2018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2416-CC8C-1246-BAAA-2CBD34E5FE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6373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F3A6-71AE-8E4B-A057-B84323A30A78}" type="datetimeFigureOut">
              <a:rPr lang="fi-FI" smtClean="0"/>
              <a:t>27.12.2018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2416-CC8C-1246-BAAA-2CBD34E5FE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445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6F3A6-71AE-8E4B-A057-B84323A30A78}" type="datetimeFigureOut">
              <a:rPr lang="fi-FI" smtClean="0"/>
              <a:t>27.12.2018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F2416-CC8C-1246-BAAA-2CBD34E5FE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9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0DF531-F762-094A-931B-FE6181C1E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2000" y="4227934"/>
            <a:ext cx="7200000" cy="720000"/>
          </a:xfrm>
        </p:spPr>
        <p:txBody>
          <a:bodyPr lIns="0" tIns="0" rIns="0" bIns="0">
            <a:normAutofit fontScale="90000"/>
          </a:bodyPr>
          <a:lstStyle/>
          <a:p>
            <a:r>
              <a:rPr lang="fi-FI" sz="3200" dirty="0">
                <a:solidFill>
                  <a:srgbClr val="002060"/>
                </a:solidFill>
                <a:latin typeface="Permanent Marker" panose="02000000000000000000" pitchFamily="2" charset="0"/>
                <a:ea typeface="Permanent Marker" panose="02000000000000000000" pitchFamily="2" charset="0"/>
              </a:rPr>
              <a:t>Miten seura-arjessa voidaan ottaa ympäristö huomioon</a:t>
            </a:r>
            <a:endParaRPr lang="fi-FI" sz="3200" dirty="0">
              <a:solidFill>
                <a:srgbClr val="00377B"/>
              </a:solidFill>
              <a:latin typeface="Permanent Marker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203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93E51-EA73-E148-A5C8-16DD25396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510777"/>
            <a:ext cx="7886700" cy="858442"/>
          </a:xfrm>
        </p:spPr>
        <p:txBody>
          <a:bodyPr>
            <a:normAutofit fontScale="90000"/>
          </a:bodyPr>
          <a:lstStyle/>
          <a:p>
            <a:r>
              <a:rPr lang="fi-FI" sz="2400" dirty="0">
                <a:solidFill>
                  <a:srgbClr val="00377B"/>
                </a:solidFill>
                <a:latin typeface="Permanent Marker" panose="02000000000000000000" pitchFamily="2" charset="0"/>
              </a:rPr>
              <a:t>Mihin arjen ilmastoteot liittyvät?</a:t>
            </a:r>
            <a:br>
              <a:rPr lang="fi-FI" sz="2400" b="1" dirty="0"/>
            </a:br>
            <a:br>
              <a:rPr lang="fi-FI" sz="2400" dirty="0"/>
            </a:br>
            <a:endParaRPr lang="fi-FI" sz="2400" dirty="0">
              <a:solidFill>
                <a:srgbClr val="00377B"/>
              </a:solidFill>
              <a:latin typeface="Permanent Marker" panose="02000000000000000000" pitchFamily="2" charset="0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641EF8-E0E3-FB49-8E5C-9DE56906E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31590"/>
            <a:ext cx="7886700" cy="32635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3000" b="1" dirty="0">
                <a:solidFill>
                  <a:srgbClr val="002060"/>
                </a:solidFill>
              </a:rPr>
              <a:t>Ruoka</a:t>
            </a:r>
            <a:br>
              <a:rPr lang="fi-FI" dirty="0">
                <a:solidFill>
                  <a:srgbClr val="002060"/>
                </a:solidFill>
              </a:rPr>
            </a:br>
            <a:r>
              <a:rPr lang="fi-FI" dirty="0">
                <a:solidFill>
                  <a:srgbClr val="002060"/>
                </a:solidFill>
              </a:rPr>
              <a:t>Ruokavalinnat kuuluvat jokaiseen treenipäivään. Se, mitä syömme, vaikuttaa omaan hyvinvointiimme ja myös maapallon hyvinvointiin. </a:t>
            </a:r>
          </a:p>
          <a:p>
            <a:pPr marL="0" indent="0">
              <a:buNone/>
            </a:pPr>
            <a:r>
              <a:rPr lang="fi-FI" dirty="0">
                <a:solidFill>
                  <a:srgbClr val="002060"/>
                </a:solidFill>
              </a:rPr>
              <a:t>Ruoka on yksi kolmesta suurimmasta ympäristökuormittajasta asumisen ja autoilun lisäksi. Ruoka aiheuttaa noin 20 prosenttia ihmisen ilmastovaikutuksista, ja suurin osa tästä syntyy ruuan alkutuotannosta.</a:t>
            </a:r>
          </a:p>
          <a:p>
            <a:pPr lvl="1"/>
            <a:r>
              <a:rPr lang="fi-FI" dirty="0">
                <a:solidFill>
                  <a:srgbClr val="002060"/>
                </a:solidFill>
              </a:rPr>
              <a:t>Tukeminen monipuoliseen ja ympäristöystävälliseen ruokavalioon: enemmän kasviksia ja vähemmän lihaa</a:t>
            </a:r>
          </a:p>
          <a:p>
            <a:pPr lvl="1"/>
            <a:r>
              <a:rPr lang="fi-FI" dirty="0">
                <a:solidFill>
                  <a:srgbClr val="002060"/>
                </a:solidFill>
              </a:rPr>
              <a:t>Tapahtumissa grillimakkaralle vaihtoehtoja tarjolle</a:t>
            </a:r>
          </a:p>
          <a:p>
            <a:pPr lvl="1"/>
            <a:endParaRPr lang="fi-FI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fi-FI" i="1" dirty="0">
                <a:solidFill>
                  <a:srgbClr val="002060"/>
                </a:solidFill>
              </a:rPr>
              <a:t>Mitä me voisimme tehdä?</a:t>
            </a:r>
          </a:p>
          <a:p>
            <a:pPr marL="457200" lvl="1" indent="0">
              <a:buNone/>
            </a:pPr>
            <a:r>
              <a:rPr lang="fi-FI" i="1" dirty="0">
                <a:solidFill>
                  <a:srgbClr val="002060"/>
                </a:solidFill>
              </a:rPr>
              <a:t>Katso vinkkejä KEKE-</a:t>
            </a:r>
            <a:r>
              <a:rPr lang="fi-FI" i="1" dirty="0" err="1">
                <a:solidFill>
                  <a:srgbClr val="002060"/>
                </a:solidFill>
              </a:rPr>
              <a:t>koutsista</a:t>
            </a:r>
            <a:r>
              <a:rPr lang="fi-FI" i="1" dirty="0">
                <a:solidFill>
                  <a:srgbClr val="002060"/>
                </a:solidFill>
              </a:rPr>
              <a:t>!</a:t>
            </a:r>
          </a:p>
          <a:p>
            <a:pPr marL="0" indent="0">
              <a:buNone/>
            </a:pPr>
            <a:endParaRPr lang="fi-FI" sz="1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091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93E51-EA73-E148-A5C8-16DD25396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510777"/>
            <a:ext cx="7886700" cy="858442"/>
          </a:xfrm>
        </p:spPr>
        <p:txBody>
          <a:bodyPr>
            <a:normAutofit fontScale="90000"/>
          </a:bodyPr>
          <a:lstStyle/>
          <a:p>
            <a:r>
              <a:rPr lang="fi-FI" sz="2400" dirty="0">
                <a:solidFill>
                  <a:srgbClr val="00377B"/>
                </a:solidFill>
                <a:latin typeface="Permanent Marker" panose="02000000000000000000" pitchFamily="2" charset="0"/>
              </a:rPr>
              <a:t>Mihin arjen ilmastoteot liittyvät?</a:t>
            </a:r>
            <a:br>
              <a:rPr lang="fi-FI" sz="2400" b="1" dirty="0"/>
            </a:br>
            <a:br>
              <a:rPr lang="fi-FI" sz="2400" dirty="0"/>
            </a:br>
            <a:endParaRPr lang="fi-FI" sz="2400" dirty="0">
              <a:solidFill>
                <a:srgbClr val="00377B"/>
              </a:solidFill>
              <a:latin typeface="Permanent Marker" panose="02000000000000000000" pitchFamily="2" charset="0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641EF8-E0E3-FB49-8E5C-9DE56906E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31590"/>
            <a:ext cx="7886700" cy="32635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3000" b="1" dirty="0">
                <a:solidFill>
                  <a:srgbClr val="002060"/>
                </a:solidFill>
              </a:rPr>
              <a:t>Tapahtumat ja roskat</a:t>
            </a:r>
          </a:p>
          <a:p>
            <a:pPr marL="0" indent="0">
              <a:buNone/>
            </a:pPr>
            <a:r>
              <a:rPr lang="fi-FI" dirty="0">
                <a:solidFill>
                  <a:srgbClr val="002060"/>
                </a:solidFill>
              </a:rPr>
              <a:t>Urheilutapahtumissa pientenkin valintojen vaikutukset ovat moninkertaisia, vaikka kyse olisi paikallisturnauksesta. Fiksuilla ratkaisuilla vähennetään jätemääriä, ruuhkaisia parkkialueita ja tarjotaan kävijöille laadukkaampi tapahtuma. </a:t>
            </a:r>
          </a:p>
          <a:p>
            <a:pPr lvl="1"/>
            <a:r>
              <a:rPr lang="fi-FI" dirty="0">
                <a:solidFill>
                  <a:srgbClr val="002060"/>
                </a:solidFill>
              </a:rPr>
              <a:t>Roskien ja jätteiden minimointi niin pakkauksissa, materiaaleissa kuin kertakäyttötavaroissa.</a:t>
            </a:r>
          </a:p>
          <a:p>
            <a:pPr lvl="1"/>
            <a:r>
              <a:rPr lang="fi-FI" dirty="0">
                <a:solidFill>
                  <a:srgbClr val="002060"/>
                </a:solidFill>
              </a:rPr>
              <a:t>Joukkoliikenteen ja yhteiskuljetusten varmistaminen tapahtumiin.</a:t>
            </a:r>
          </a:p>
          <a:p>
            <a:pPr lvl="1"/>
            <a:r>
              <a:rPr lang="fi-FI" dirty="0">
                <a:solidFill>
                  <a:srgbClr val="002060"/>
                </a:solidFill>
              </a:rPr>
              <a:t>Pyöräparkkien järjestäminen.</a:t>
            </a:r>
          </a:p>
          <a:p>
            <a:pPr lvl="1"/>
            <a:endParaRPr lang="fi-FI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fi-FI" i="1" dirty="0">
                <a:solidFill>
                  <a:srgbClr val="002060"/>
                </a:solidFill>
              </a:rPr>
              <a:t>Mitä me voisimme tehdä?</a:t>
            </a:r>
          </a:p>
          <a:p>
            <a:pPr marL="457200" lvl="1" indent="0">
              <a:buNone/>
            </a:pPr>
            <a:r>
              <a:rPr lang="fi-FI" i="1" dirty="0">
                <a:solidFill>
                  <a:srgbClr val="002060"/>
                </a:solidFill>
              </a:rPr>
              <a:t>Katso vinkkejä KEKE-</a:t>
            </a:r>
            <a:r>
              <a:rPr lang="fi-FI" i="1" dirty="0" err="1">
                <a:solidFill>
                  <a:srgbClr val="002060"/>
                </a:solidFill>
              </a:rPr>
              <a:t>koutsista</a:t>
            </a:r>
            <a:r>
              <a:rPr lang="fi-FI" i="1" dirty="0">
                <a:solidFill>
                  <a:srgbClr val="002060"/>
                </a:solidFill>
              </a:rPr>
              <a:t>!</a:t>
            </a:r>
          </a:p>
          <a:p>
            <a:pPr marL="0" indent="0">
              <a:buNone/>
            </a:pPr>
            <a:endParaRPr lang="fi-FI" sz="1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319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93E51-EA73-E148-A5C8-16DD25396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>
                <a:solidFill>
                  <a:srgbClr val="002060"/>
                </a:solidFill>
                <a:latin typeface="Permanent Marker" panose="02000000000000000000" pitchFamily="2" charset="0"/>
                <a:ea typeface="Permanent Marker" panose="02000000000000000000" pitchFamily="2" charset="0"/>
              </a:rPr>
              <a:t>KEKE-</a:t>
            </a:r>
            <a:r>
              <a:rPr lang="fi-FI" sz="2400" dirty="0" err="1">
                <a:solidFill>
                  <a:srgbClr val="002060"/>
                </a:solidFill>
                <a:latin typeface="Permanent Marker" panose="02000000000000000000" pitchFamily="2" charset="0"/>
                <a:ea typeface="Permanent Marker" panose="02000000000000000000" pitchFamily="2" charset="0"/>
              </a:rPr>
              <a:t>koutsin</a:t>
            </a:r>
            <a:r>
              <a:rPr lang="fi-FI" sz="2400" dirty="0">
                <a:solidFill>
                  <a:srgbClr val="002060"/>
                </a:solidFill>
                <a:latin typeface="Permanent Marker" panose="02000000000000000000" pitchFamily="2" charset="0"/>
                <a:ea typeface="Permanent Marker" panose="02000000000000000000" pitchFamily="2" charset="0"/>
              </a:rPr>
              <a:t> vinkeillä liikkeelle</a:t>
            </a:r>
            <a:br>
              <a:rPr lang="fi-FI" sz="2400" dirty="0">
                <a:solidFill>
                  <a:srgbClr val="00377B"/>
                </a:solidFill>
                <a:latin typeface="Calibri" panose="020F0502020204030204" pitchFamily="34" charset="0"/>
              </a:rPr>
            </a:br>
            <a:endParaRPr lang="fi-FI" sz="2400" dirty="0">
              <a:solidFill>
                <a:srgbClr val="00377B"/>
              </a:solidFill>
              <a:latin typeface="Permanent Marker" panose="02000000000000000000" pitchFamily="2" charset="0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641EF8-E0E3-FB49-8E5C-9DE56906E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31590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800" b="1" dirty="0">
                <a:solidFill>
                  <a:srgbClr val="002060"/>
                </a:solidFill>
              </a:rPr>
              <a:t>Olosuhteet ja fiksu hallinto </a:t>
            </a:r>
          </a:p>
          <a:p>
            <a:r>
              <a:rPr lang="fi-FI" dirty="0">
                <a:solidFill>
                  <a:srgbClr val="002060"/>
                </a:solidFill>
              </a:rPr>
              <a:t>Hyvässä seurassa yhteydet, hallinto ja tilat toimivat fiksusti, jolloin resursseja ei mene hukkaan – oli ne sitten aikaa, energiaa tai </a:t>
            </a:r>
            <a:r>
              <a:rPr lang="fi-FI" dirty="0" err="1">
                <a:solidFill>
                  <a:srgbClr val="002060"/>
                </a:solidFill>
              </a:rPr>
              <a:t>aanelosia</a:t>
            </a:r>
            <a:r>
              <a:rPr lang="fi-FI" dirty="0">
                <a:solidFill>
                  <a:srgbClr val="002060"/>
                </a:solidFill>
              </a:rPr>
              <a:t>. Kun hallinto on kunnossa, jää aikaa myös ydintekemiselle.</a:t>
            </a:r>
          </a:p>
          <a:p>
            <a:pPr lvl="1"/>
            <a:r>
              <a:rPr lang="fi-FI" dirty="0">
                <a:solidFill>
                  <a:srgbClr val="002060"/>
                </a:solidFill>
              </a:rPr>
              <a:t>Seuran hallinnon ja viestinnän muuttaminen sähköiseksi</a:t>
            </a:r>
          </a:p>
          <a:p>
            <a:pPr lvl="1"/>
            <a:r>
              <a:rPr lang="fi-FI" dirty="0">
                <a:solidFill>
                  <a:srgbClr val="002060"/>
                </a:solidFill>
              </a:rPr>
              <a:t>Resurssiviisasta säästämistä tiloissa ja toiminnassa: vesi, sähkö, remontit, jne.</a:t>
            </a:r>
          </a:p>
          <a:p>
            <a:pPr lvl="1"/>
            <a:r>
              <a:rPr lang="fi-FI" dirty="0">
                <a:solidFill>
                  <a:srgbClr val="002060"/>
                </a:solidFill>
              </a:rPr>
              <a:t>Tilojen ja välineiden yhteiskäyttö</a:t>
            </a:r>
          </a:p>
          <a:p>
            <a:pPr lvl="1"/>
            <a:endParaRPr lang="fi-FI" sz="1100" dirty="0">
              <a:solidFill>
                <a:srgbClr val="002060"/>
              </a:solidFill>
            </a:endParaRPr>
          </a:p>
          <a:p>
            <a:pPr marL="457200" lvl="1" indent="0" algn="ctr">
              <a:buNone/>
            </a:pPr>
            <a:r>
              <a:rPr lang="fi-FI" i="1" dirty="0">
                <a:solidFill>
                  <a:srgbClr val="002060"/>
                </a:solidFill>
              </a:rPr>
              <a:t>Mitä me voisimme tehdä?</a:t>
            </a:r>
          </a:p>
          <a:p>
            <a:pPr marL="457200" lvl="1" indent="0" algn="ctr">
              <a:buNone/>
            </a:pPr>
            <a:r>
              <a:rPr lang="fi-FI" i="1" dirty="0">
                <a:solidFill>
                  <a:srgbClr val="002060"/>
                </a:solidFill>
              </a:rPr>
              <a:t>Katso vinkkejä KEKE-</a:t>
            </a:r>
            <a:r>
              <a:rPr lang="fi-FI" i="1" dirty="0" err="1">
                <a:solidFill>
                  <a:srgbClr val="002060"/>
                </a:solidFill>
              </a:rPr>
              <a:t>koutsista</a:t>
            </a:r>
            <a:r>
              <a:rPr lang="fi-FI" i="1" dirty="0">
                <a:solidFill>
                  <a:srgbClr val="00206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90619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93E51-EA73-E148-A5C8-16DD25396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>
                <a:solidFill>
                  <a:srgbClr val="002060"/>
                </a:solidFill>
                <a:latin typeface="Permanent Marker" panose="02000000000000000000" pitchFamily="2" charset="0"/>
                <a:ea typeface="Permanent Marker" panose="02000000000000000000" pitchFamily="2" charset="0"/>
              </a:rPr>
              <a:t>Vastuu ympäristöstä on meidän jokaisen asia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641EF8-E0E3-FB49-8E5C-9DE56906E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2800" dirty="0">
                <a:solidFill>
                  <a:srgbClr val="002060"/>
                </a:solidFill>
              </a:rPr>
              <a:t>Seuratoiminnassa voimme toteuttaa arjen pieniä ja fiksuja valintoja </a:t>
            </a:r>
            <a:br>
              <a:rPr lang="fi-FI" sz="2800" dirty="0">
                <a:solidFill>
                  <a:srgbClr val="002060"/>
                </a:solidFill>
              </a:rPr>
            </a:br>
            <a:r>
              <a:rPr lang="fi-FI" sz="2800" dirty="0">
                <a:solidFill>
                  <a:srgbClr val="002060"/>
                </a:solidFill>
              </a:rPr>
              <a:t>ja samalla olla mukana ilmastotalkoissa.</a:t>
            </a:r>
          </a:p>
          <a:p>
            <a:pPr marL="0" indent="0">
              <a:buNone/>
            </a:pPr>
            <a:endParaRPr lang="fi-FI" sz="18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i-FI" sz="1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947715DE-83B4-4226-9DEA-7E2BA974F108}"/>
              </a:ext>
            </a:extLst>
          </p:cNvPr>
          <p:cNvSpPr/>
          <p:nvPr/>
        </p:nvSpPr>
        <p:spPr>
          <a:xfrm>
            <a:off x="2267744" y="3651870"/>
            <a:ext cx="41817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1400" dirty="0">
                <a:solidFill>
                  <a:srgbClr val="002060"/>
                </a:solidFill>
                <a:latin typeface="Calibri" panose="020F0502020204030204" pitchFamily="34" charset="0"/>
              </a:rPr>
              <a:t>#fiksuseura #ympäristövastuu #</a:t>
            </a:r>
            <a:r>
              <a:rPr lang="fi-FI" sz="1400" dirty="0" err="1">
                <a:solidFill>
                  <a:srgbClr val="002060"/>
                </a:solidFill>
                <a:latin typeface="Calibri" panose="020F0502020204030204" pitchFamily="34" charset="0"/>
              </a:rPr>
              <a:t>kekekoutsi</a:t>
            </a:r>
            <a:r>
              <a:rPr lang="fi-FI" sz="1400" dirty="0">
                <a:solidFill>
                  <a:srgbClr val="002060"/>
                </a:solidFill>
                <a:latin typeface="Calibri" panose="020F0502020204030204" pitchFamily="34" charset="0"/>
              </a:rPr>
              <a:t> #</a:t>
            </a:r>
            <a:r>
              <a:rPr lang="fi-FI" sz="1400" dirty="0" err="1">
                <a:solidFill>
                  <a:srgbClr val="002060"/>
                </a:solidFill>
                <a:latin typeface="Calibri" panose="020F0502020204030204" pitchFamily="34" charset="0"/>
              </a:rPr>
              <a:t>winwinwin</a:t>
            </a:r>
            <a:endParaRPr lang="fi-FI" sz="14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73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93E51-EA73-E148-A5C8-16DD25396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>
                <a:solidFill>
                  <a:srgbClr val="00377B"/>
                </a:solidFill>
                <a:latin typeface="Permanent Marker" panose="02000000000000000000" pitchFamily="2" charset="0"/>
              </a:rPr>
              <a:t>Miksi?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641EF8-E0E3-FB49-8E5C-9DE56906E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548" y="1131590"/>
            <a:ext cx="7886700" cy="3263504"/>
          </a:xfrm>
        </p:spPr>
        <p:txBody>
          <a:bodyPr>
            <a:normAutofit/>
          </a:bodyPr>
          <a:lstStyle/>
          <a:p>
            <a:r>
              <a:rPr lang="fi-FI" sz="1800" dirty="0">
                <a:solidFill>
                  <a:srgbClr val="002060"/>
                </a:solidFill>
              </a:rPr>
              <a:t>Ilmasto- ja ympäristöteot kuuluvat meille jokaiselle.</a:t>
            </a:r>
          </a:p>
          <a:p>
            <a:r>
              <a:rPr lang="fi-FI" sz="1800" dirty="0">
                <a:solidFill>
                  <a:srgbClr val="002060"/>
                </a:solidFill>
              </a:rPr>
              <a:t>Seuroilla on merkittävä rooli asennekasvattajina ja ihmisten </a:t>
            </a:r>
            <a:r>
              <a:rPr lang="fi-FI" sz="1800" dirty="0" err="1">
                <a:solidFill>
                  <a:srgbClr val="002060"/>
                </a:solidFill>
              </a:rPr>
              <a:t>osallistajana</a:t>
            </a:r>
            <a:r>
              <a:rPr lang="fi-FI" sz="1800" dirty="0">
                <a:solidFill>
                  <a:srgbClr val="002060"/>
                </a:solidFill>
                <a:cs typeface="Calibri"/>
              </a:rPr>
              <a:t> paikallisesti. </a:t>
            </a:r>
          </a:p>
          <a:p>
            <a:r>
              <a:rPr lang="fi-FI" sz="1800" dirty="0">
                <a:solidFill>
                  <a:srgbClr val="002060"/>
                </a:solidFill>
              </a:rPr>
              <a:t>Ilmastonmuutos vaikuttaa myös lajien olosuhteisiin ja tulevaisuuteen.</a:t>
            </a:r>
            <a:endParaRPr lang="fi-FI" sz="1800" dirty="0">
              <a:solidFill>
                <a:srgbClr val="002060"/>
              </a:solidFill>
              <a:cs typeface="Calibri"/>
            </a:endParaRPr>
          </a:p>
          <a:p>
            <a:r>
              <a:rPr lang="fi-FI" sz="1800" dirty="0">
                <a:solidFill>
                  <a:srgbClr val="002060"/>
                </a:solidFill>
              </a:rPr>
              <a:t>Ilmastoteot kuuluvat arkeen – myös seura-arkeen.</a:t>
            </a:r>
          </a:p>
          <a:p>
            <a:r>
              <a:rPr lang="fi-FI" sz="1800" dirty="0">
                <a:solidFill>
                  <a:srgbClr val="002060"/>
                </a:solidFill>
              </a:rPr>
              <a:t>Kokonaisuutena liikunta ja urheilu on Suomen suurin kansanliike.</a:t>
            </a:r>
          </a:p>
          <a:p>
            <a:r>
              <a:rPr lang="fi-FI" sz="1800" dirty="0">
                <a:solidFill>
                  <a:srgbClr val="002060"/>
                </a:solidFill>
              </a:rPr>
              <a:t>Merkittävää työtä ympäristövaikutusten minimoimiseksi voi tehdä pienilläkin teoilla, sillä yhteisvaikutukset koko harrastuskentän mittakaavassa ovat huomattavat. </a:t>
            </a:r>
            <a:endParaRPr lang="fi-FI" sz="1800" dirty="0">
              <a:solidFill>
                <a:srgbClr val="002060"/>
              </a:solidFill>
              <a:cs typeface="Calibri"/>
            </a:endParaRPr>
          </a:p>
          <a:p>
            <a:pPr marL="0" indent="0">
              <a:buNone/>
            </a:pPr>
            <a:endParaRPr lang="fi-FI" sz="1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254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93E51-EA73-E148-A5C8-16DD25396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>
                <a:solidFill>
                  <a:srgbClr val="00377B"/>
                </a:solidFill>
                <a:latin typeface="Permanent Marker" panose="02000000000000000000" pitchFamily="2" charset="0"/>
              </a:rPr>
              <a:t>Miksi?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641EF8-E0E3-FB49-8E5C-9DE56906E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800" dirty="0">
                <a:solidFill>
                  <a:srgbClr val="002060"/>
                </a:solidFill>
              </a:rPr>
              <a:t>Ympäristövastuulliselle toiminnalle on kysyntää:</a:t>
            </a:r>
            <a:br>
              <a:rPr lang="fi-FI" sz="1800" dirty="0">
                <a:solidFill>
                  <a:srgbClr val="002060"/>
                </a:solidFill>
              </a:rPr>
            </a:br>
            <a:endParaRPr lang="fi-FI" sz="1800" dirty="0">
              <a:solidFill>
                <a:srgbClr val="002060"/>
              </a:solidFill>
            </a:endParaRPr>
          </a:p>
          <a:p>
            <a:pPr lvl="1"/>
            <a:r>
              <a:rPr lang="fi-FI" dirty="0">
                <a:solidFill>
                  <a:srgbClr val="002060"/>
                </a:solidFill>
              </a:rPr>
              <a:t>Vaikka monen seuran toiminnassa ympäristövastuullisuus ei vielä näy vahvasti, vanhemmat olisivat valmiita pienille ja isommillekin kestävän kehityksen valinnoille.</a:t>
            </a:r>
            <a:endParaRPr lang="fi-FI" dirty="0">
              <a:solidFill>
                <a:srgbClr val="002060"/>
              </a:solidFill>
              <a:cs typeface="Calibri"/>
            </a:endParaRPr>
          </a:p>
          <a:p>
            <a:pPr lvl="1"/>
            <a:r>
              <a:rPr lang="fi-FI" dirty="0">
                <a:solidFill>
                  <a:srgbClr val="002060"/>
                </a:solidFill>
              </a:rPr>
              <a:t>Ympäristötietoisuus on nousemassa kriittiseksi valintatekijäksi niin harrastusta valittaessa kuin yhteistyökumppanien hankinnassa. Vastuullinen toiminta tässäkin on nouseva trendi.</a:t>
            </a:r>
          </a:p>
          <a:p>
            <a:pPr marL="0" indent="0">
              <a:buNone/>
            </a:pPr>
            <a:endParaRPr lang="fi-FI" sz="1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395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93E51-EA73-E148-A5C8-16DD25396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2400" dirty="0">
                <a:solidFill>
                  <a:srgbClr val="00377B"/>
                </a:solidFill>
                <a:latin typeface="Permanent Marker" panose="02000000000000000000" pitchFamily="2" charset="0"/>
              </a:rPr>
              <a:t>Keke-</a:t>
            </a:r>
            <a:r>
              <a:rPr lang="fi-FI" sz="2400" dirty="0" err="1">
                <a:solidFill>
                  <a:srgbClr val="00377B"/>
                </a:solidFill>
                <a:latin typeface="Permanent Marker" panose="02000000000000000000" pitchFamily="2" charset="0"/>
              </a:rPr>
              <a:t>koutsi</a:t>
            </a:r>
            <a:r>
              <a:rPr lang="fi-FI" sz="2400" dirty="0">
                <a:solidFill>
                  <a:srgbClr val="00377B"/>
                </a:solidFill>
                <a:latin typeface="Permanent Marker" panose="02000000000000000000" pitchFamily="2" charset="0"/>
              </a:rPr>
              <a:t> seurojen käyttöön</a:t>
            </a:r>
            <a:br>
              <a:rPr lang="fi-FI" sz="2400" b="1" dirty="0"/>
            </a:br>
            <a:br>
              <a:rPr lang="fi-FI" sz="2400" dirty="0"/>
            </a:br>
            <a:endParaRPr lang="fi-FI" sz="2400" dirty="0">
              <a:solidFill>
                <a:srgbClr val="00377B"/>
              </a:solidFill>
              <a:latin typeface="Permanent Marker" panose="02000000000000000000" pitchFamily="2" charset="0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641EF8-E0E3-FB49-8E5C-9DE56906E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1800" b="1" dirty="0">
                <a:solidFill>
                  <a:srgbClr val="002060"/>
                </a:solidFill>
              </a:rPr>
              <a:t>Hyödyllisemmin. Kestävämmin. Seurallisemmin.</a:t>
            </a:r>
          </a:p>
          <a:p>
            <a:endParaRPr lang="fi-FI" sz="1800" dirty="0">
              <a:solidFill>
                <a:srgbClr val="002060"/>
              </a:solidFill>
            </a:endParaRPr>
          </a:p>
          <a:p>
            <a:r>
              <a:rPr lang="fi-FI" sz="1800" dirty="0">
                <a:solidFill>
                  <a:srgbClr val="002060"/>
                </a:solidFill>
              </a:rPr>
              <a:t>Olympiakomitea on toteuttanut yhdessä Sitran ja urheiluseurojen kanssa ympäristövastuullisen työkalupakin – KEKE-</a:t>
            </a:r>
            <a:r>
              <a:rPr lang="fi-FI" sz="1800" dirty="0" err="1">
                <a:solidFill>
                  <a:srgbClr val="002060"/>
                </a:solidFill>
              </a:rPr>
              <a:t>koutsin</a:t>
            </a:r>
            <a:r>
              <a:rPr lang="fi-FI" sz="1800" dirty="0">
                <a:solidFill>
                  <a:srgbClr val="002060"/>
                </a:solidFill>
              </a:rPr>
              <a:t> – seurojen käyttöön.</a:t>
            </a:r>
          </a:p>
          <a:p>
            <a:endParaRPr lang="fi-FI" sz="1800" dirty="0">
              <a:solidFill>
                <a:srgbClr val="002060"/>
              </a:solidFill>
            </a:endParaRPr>
          </a:p>
          <a:p>
            <a:r>
              <a:rPr lang="fi-FI" sz="1800" dirty="0">
                <a:solidFill>
                  <a:srgbClr val="002060"/>
                </a:solidFill>
              </a:rPr>
              <a:t>KEKE-</a:t>
            </a:r>
            <a:r>
              <a:rPr lang="fi-FI" sz="1800" dirty="0" err="1">
                <a:solidFill>
                  <a:srgbClr val="002060"/>
                </a:solidFill>
              </a:rPr>
              <a:t>koutsi</a:t>
            </a:r>
            <a:r>
              <a:rPr lang="fi-FI" sz="1800" dirty="0">
                <a:solidFill>
                  <a:srgbClr val="002060"/>
                </a:solidFill>
              </a:rPr>
              <a:t> tarjoaa urheiluseuroille helppoja, arkeen sopivia fiksuja vinkkejä, joilla seurat ja sen jäsenet voivat säästää niin aikaa, rahaa kuin ympäristöä.</a:t>
            </a:r>
          </a:p>
          <a:p>
            <a:pPr marL="0" indent="0">
              <a:buNone/>
            </a:pPr>
            <a:endParaRPr lang="fi-FI" sz="1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343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93E51-EA73-E148-A5C8-16DD25396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>
                <a:solidFill>
                  <a:srgbClr val="002060"/>
                </a:solidFill>
                <a:latin typeface="Permanent Marker" panose="02000000000000000000" pitchFamily="2" charset="0"/>
                <a:ea typeface="Permanent Marker" panose="02000000000000000000" pitchFamily="2" charset="0"/>
              </a:rPr>
              <a:t>KEKE-</a:t>
            </a:r>
            <a:r>
              <a:rPr lang="fi-FI" sz="2400" dirty="0" err="1">
                <a:solidFill>
                  <a:srgbClr val="002060"/>
                </a:solidFill>
                <a:latin typeface="Permanent Marker" panose="02000000000000000000" pitchFamily="2" charset="0"/>
                <a:ea typeface="Permanent Marker" panose="02000000000000000000" pitchFamily="2" charset="0"/>
              </a:rPr>
              <a:t>koutsin</a:t>
            </a:r>
            <a:r>
              <a:rPr lang="fi-FI" sz="2400" dirty="0">
                <a:solidFill>
                  <a:srgbClr val="002060"/>
                </a:solidFill>
                <a:latin typeface="Permanent Marker" panose="02000000000000000000" pitchFamily="2" charset="0"/>
                <a:ea typeface="Permanent Marker" panose="02000000000000000000" pitchFamily="2" charset="0"/>
              </a:rPr>
              <a:t> vinkeillä liikkeelle</a:t>
            </a:r>
            <a:br>
              <a:rPr lang="fi-FI" sz="2400" dirty="0">
                <a:solidFill>
                  <a:srgbClr val="00377B"/>
                </a:solidFill>
                <a:latin typeface="Calibri" panose="020F0502020204030204" pitchFamily="34" charset="0"/>
              </a:rPr>
            </a:br>
            <a:endParaRPr lang="fi-FI" sz="2400" dirty="0">
              <a:solidFill>
                <a:srgbClr val="00377B"/>
              </a:solidFill>
              <a:latin typeface="Permanent Marker" panose="02000000000000000000" pitchFamily="2" charset="0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641EF8-E0E3-FB49-8E5C-9DE56906E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1800" dirty="0">
                <a:solidFill>
                  <a:srgbClr val="002060"/>
                </a:solidFill>
              </a:rPr>
              <a:t>Huomisesta huolehtiminen on kestävyyslaji. Mutta sen ei tarvitse olla vaikeaa. </a:t>
            </a:r>
          </a:p>
          <a:p>
            <a:pPr marL="0" indent="0">
              <a:buNone/>
            </a:pPr>
            <a:r>
              <a:rPr lang="fi-FI" sz="1800" dirty="0">
                <a:solidFill>
                  <a:srgbClr val="002060"/>
                </a:solidFill>
              </a:rPr>
              <a:t>Kestävän Kehityksen valmentajan KEKE-</a:t>
            </a:r>
            <a:r>
              <a:rPr lang="fi-FI" sz="1800" dirty="0" err="1">
                <a:solidFill>
                  <a:srgbClr val="002060"/>
                </a:solidFill>
              </a:rPr>
              <a:t>koutsin</a:t>
            </a:r>
            <a:r>
              <a:rPr lang="fi-FI" sz="1800" dirty="0">
                <a:solidFill>
                  <a:srgbClr val="002060"/>
                </a:solidFill>
              </a:rPr>
              <a:t> helpoilla ja seura-arkeen sopivilla vinkeillä kohennatte sekä omaa että seuranne kuntoa niin fyysisesti kuin taloudellisesti – ja samalla teette hyvää myös ympäristölle.</a:t>
            </a:r>
          </a:p>
        </p:txBody>
      </p:sp>
    </p:spTree>
    <p:extLst>
      <p:ext uri="{BB962C8B-B14F-4D97-AF65-F5344CB8AC3E}">
        <p14:creationId xmlns:p14="http://schemas.microsoft.com/office/powerpoint/2010/main" val="3206400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93E51-EA73-E148-A5C8-16DD25396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>
                <a:solidFill>
                  <a:srgbClr val="002060"/>
                </a:solidFill>
                <a:latin typeface="Permanent Marker" panose="02000000000000000000" pitchFamily="2" charset="0"/>
                <a:ea typeface="Permanent Marker" panose="02000000000000000000" pitchFamily="2" charset="0"/>
              </a:rPr>
              <a:t>Vastuu ympäristöstä on meidän jokaisen asia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C84EA22-67AC-412B-B6DD-924EF889B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0834" y="1268016"/>
            <a:ext cx="3011132" cy="32639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fi-FI" sz="2000" b="1" dirty="0">
                <a:solidFill>
                  <a:srgbClr val="002060"/>
                </a:solidFill>
              </a:rPr>
              <a:t>KESTÄVÄMMIN</a:t>
            </a:r>
            <a:br>
              <a:rPr lang="fi-FI" sz="2000" dirty="0">
                <a:solidFill>
                  <a:srgbClr val="002060"/>
                </a:solidFill>
              </a:rPr>
            </a:br>
            <a:endParaRPr lang="fi-FI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i-FI" sz="1800" dirty="0">
                <a:solidFill>
                  <a:srgbClr val="002060"/>
                </a:solidFill>
              </a:rPr>
              <a:t>KEKE-</a:t>
            </a:r>
            <a:r>
              <a:rPr lang="fi-FI" sz="1800" dirty="0" err="1">
                <a:solidFill>
                  <a:srgbClr val="002060"/>
                </a:solidFill>
              </a:rPr>
              <a:t>koutsi</a:t>
            </a:r>
            <a:r>
              <a:rPr lang="fi-FI" sz="1800" dirty="0">
                <a:solidFill>
                  <a:srgbClr val="002060"/>
                </a:solidFill>
              </a:rPr>
              <a:t> on nimensä mukaisesti Kestävän kehityksen valmentaja. Sen vinkit on luotu auttamaan seuroja tekemään toiminnassaan ekologisesti kestävämpiä valintoja ja tekoja, jotka pienentävät seuratoiminnasta syntyvää hiilijalanjälkeä.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1D44235-28CD-418C-B7C3-383FDF48E470}"/>
              </a:ext>
            </a:extLst>
          </p:cNvPr>
          <p:cNvSpPr txBox="1">
            <a:spLocks/>
          </p:cNvSpPr>
          <p:nvPr/>
        </p:nvSpPr>
        <p:spPr>
          <a:xfrm>
            <a:off x="313221" y="1268016"/>
            <a:ext cx="2267545" cy="31332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i-FI" sz="2000" b="1" dirty="0">
                <a:solidFill>
                  <a:srgbClr val="002060"/>
                </a:solidFill>
              </a:rPr>
              <a:t>HYÖDYLLISEMMIN</a:t>
            </a:r>
            <a:br>
              <a:rPr lang="fi-FI" sz="2000" dirty="0">
                <a:solidFill>
                  <a:srgbClr val="002060"/>
                </a:solidFill>
              </a:rPr>
            </a:br>
            <a:endParaRPr lang="fi-FI" sz="2000" dirty="0">
              <a:solidFill>
                <a:srgbClr val="00206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i-FI" sz="1800" dirty="0">
                <a:solidFill>
                  <a:srgbClr val="002060"/>
                </a:solidFill>
              </a:rPr>
              <a:t>KEKE-</a:t>
            </a:r>
            <a:r>
              <a:rPr lang="fi-FI" sz="1800" dirty="0" err="1">
                <a:solidFill>
                  <a:srgbClr val="002060"/>
                </a:solidFill>
              </a:rPr>
              <a:t>koutsin</a:t>
            </a:r>
            <a:r>
              <a:rPr lang="fi-FI" sz="1800" dirty="0">
                <a:solidFill>
                  <a:srgbClr val="002060"/>
                </a:solidFill>
              </a:rPr>
              <a:t> vinkeistä hyötyvät niin seura, jokainen seuran jäsen kuin ympäristökin. Todellisia </a:t>
            </a:r>
            <a:r>
              <a:rPr lang="fi-FI" sz="1800" dirty="0" err="1">
                <a:solidFill>
                  <a:srgbClr val="002060"/>
                </a:solidFill>
              </a:rPr>
              <a:t>win</a:t>
            </a:r>
            <a:r>
              <a:rPr lang="fi-FI" sz="1800" dirty="0">
                <a:solidFill>
                  <a:srgbClr val="002060"/>
                </a:solidFill>
              </a:rPr>
              <a:t>-</a:t>
            </a:r>
            <a:r>
              <a:rPr lang="fi-FI" sz="1800" dirty="0" err="1">
                <a:solidFill>
                  <a:srgbClr val="002060"/>
                </a:solidFill>
              </a:rPr>
              <a:t>win</a:t>
            </a:r>
            <a:r>
              <a:rPr lang="fi-FI" sz="1800" dirty="0">
                <a:solidFill>
                  <a:srgbClr val="002060"/>
                </a:solidFill>
              </a:rPr>
              <a:t>-</a:t>
            </a:r>
            <a:r>
              <a:rPr lang="fi-FI" sz="1800" dirty="0" err="1">
                <a:solidFill>
                  <a:srgbClr val="002060"/>
                </a:solidFill>
              </a:rPr>
              <a:t>win</a:t>
            </a:r>
            <a:r>
              <a:rPr lang="fi-FI" sz="1800" dirty="0">
                <a:solidFill>
                  <a:srgbClr val="002060"/>
                </a:solidFill>
              </a:rPr>
              <a:t>-vinkkejä siis!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6795897-62D2-4D26-AD20-7CA7C020DEB8}"/>
              </a:ext>
            </a:extLst>
          </p:cNvPr>
          <p:cNvSpPr txBox="1">
            <a:spLocks/>
          </p:cNvSpPr>
          <p:nvPr/>
        </p:nvSpPr>
        <p:spPr>
          <a:xfrm>
            <a:off x="5812478" y="1268016"/>
            <a:ext cx="3011132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i-FI" sz="2000" b="1" dirty="0">
                <a:solidFill>
                  <a:srgbClr val="002060"/>
                </a:solidFill>
              </a:rPr>
              <a:t>SEURALLISEMMIN</a:t>
            </a:r>
            <a:br>
              <a:rPr lang="fi-FI" sz="2000" dirty="0">
                <a:solidFill>
                  <a:srgbClr val="002060"/>
                </a:solidFill>
              </a:rPr>
            </a:br>
            <a:endParaRPr lang="fi-FI" sz="2000" dirty="0">
              <a:solidFill>
                <a:srgbClr val="00206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i-FI" sz="1800" dirty="0">
                <a:solidFill>
                  <a:srgbClr val="002060"/>
                </a:solidFill>
              </a:rPr>
              <a:t>Seuratoiminnan sydän on yhteisöllisyys. Siksi KEKE- </a:t>
            </a:r>
            <a:r>
              <a:rPr lang="fi-FI" sz="1800" dirty="0" err="1">
                <a:solidFill>
                  <a:srgbClr val="002060"/>
                </a:solidFill>
              </a:rPr>
              <a:t>koutsin</a:t>
            </a:r>
            <a:r>
              <a:rPr lang="fi-FI" sz="1800" dirty="0">
                <a:solidFill>
                  <a:srgbClr val="002060"/>
                </a:solidFill>
              </a:rPr>
              <a:t> vinkit perustuvatkin juuri yhdessä tekemiseen ja asioiden sopimiseen yhdessä aina tilojen käyttämisestä kuljetusten organisoimiseen. </a:t>
            </a:r>
          </a:p>
        </p:txBody>
      </p:sp>
    </p:spTree>
    <p:extLst>
      <p:ext uri="{BB962C8B-B14F-4D97-AF65-F5344CB8AC3E}">
        <p14:creationId xmlns:p14="http://schemas.microsoft.com/office/powerpoint/2010/main" val="3990169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93E51-EA73-E148-A5C8-16DD25396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>
                <a:solidFill>
                  <a:srgbClr val="00377B"/>
                </a:solidFill>
                <a:latin typeface="Permanent Marker" panose="02000000000000000000" pitchFamily="2" charset="0"/>
              </a:rPr>
              <a:t>Mihin arjen ilmastoteot liittyvät?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641EF8-E0E3-FB49-8E5C-9DE56906E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896" y="1131590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800" b="1" dirty="0">
                <a:solidFill>
                  <a:srgbClr val="002060"/>
                </a:solidFill>
              </a:rPr>
              <a:t>Liikenne</a:t>
            </a:r>
            <a:r>
              <a:rPr lang="fi-FI" sz="3600" b="1" dirty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fi-FI" dirty="0">
                <a:solidFill>
                  <a:srgbClr val="002060"/>
                </a:solidFill>
              </a:rPr>
              <a:t>Vaikuttavin valinta mitä seura voi ilmaston hyväksi tehdä on muuttaa taktiikkaa kuljetuksissa. </a:t>
            </a:r>
          </a:p>
          <a:p>
            <a:pPr lvl="1"/>
            <a:r>
              <a:rPr lang="fi-FI" dirty="0">
                <a:solidFill>
                  <a:srgbClr val="002060"/>
                </a:solidFill>
              </a:rPr>
              <a:t>Järjestetyt kimppakyydit</a:t>
            </a:r>
          </a:p>
          <a:p>
            <a:pPr lvl="1"/>
            <a:r>
              <a:rPr lang="fi-FI" dirty="0">
                <a:solidFill>
                  <a:srgbClr val="002060"/>
                </a:solidFill>
              </a:rPr>
              <a:t>Hyötyliikunnan tukeminen yksityisautoilla kuskaamisen sijaan</a:t>
            </a:r>
          </a:p>
          <a:p>
            <a:pPr lvl="1"/>
            <a:r>
              <a:rPr lang="fi-FI" dirty="0">
                <a:solidFill>
                  <a:srgbClr val="002060"/>
                </a:solidFill>
              </a:rPr>
              <a:t>Pitkien matkojen vähentäminen</a:t>
            </a:r>
          </a:p>
          <a:p>
            <a:pPr marL="457200" lvl="1" indent="0">
              <a:buNone/>
            </a:pPr>
            <a:endParaRPr lang="fi-FI" sz="1100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fi-FI" dirty="0">
              <a:solidFill>
                <a:srgbClr val="002060"/>
              </a:solidFill>
            </a:endParaRPr>
          </a:p>
          <a:p>
            <a:pPr marL="457200" lvl="1" indent="0" algn="ctr">
              <a:buNone/>
            </a:pPr>
            <a:r>
              <a:rPr lang="fi-FI" i="1" dirty="0">
                <a:solidFill>
                  <a:srgbClr val="002060"/>
                </a:solidFill>
              </a:rPr>
              <a:t>Mitä me voisimme tehdä?</a:t>
            </a:r>
          </a:p>
          <a:p>
            <a:pPr marL="457200" lvl="1" indent="0" algn="ctr">
              <a:buNone/>
            </a:pPr>
            <a:r>
              <a:rPr lang="fi-FI" i="1" dirty="0">
                <a:solidFill>
                  <a:srgbClr val="002060"/>
                </a:solidFill>
              </a:rPr>
              <a:t>Katso vinkkejä KEKE-</a:t>
            </a:r>
            <a:r>
              <a:rPr lang="fi-FI" i="1" dirty="0" err="1">
                <a:solidFill>
                  <a:srgbClr val="002060"/>
                </a:solidFill>
              </a:rPr>
              <a:t>koutsista</a:t>
            </a:r>
            <a:r>
              <a:rPr lang="fi-FI" i="1" dirty="0">
                <a:solidFill>
                  <a:srgbClr val="002060"/>
                </a:solidFill>
              </a:rPr>
              <a:t>!</a:t>
            </a:r>
          </a:p>
          <a:p>
            <a:pPr marL="0" indent="0">
              <a:buNone/>
            </a:pPr>
            <a:endParaRPr lang="fi-FI" sz="1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02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93E51-EA73-E148-A5C8-16DD25396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>
                <a:solidFill>
                  <a:srgbClr val="00377B"/>
                </a:solidFill>
                <a:latin typeface="Permanent Marker" panose="02000000000000000000" pitchFamily="2" charset="0"/>
              </a:rPr>
              <a:t>Mihin arjen ilmastoteot liittyvät?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641EF8-E0E3-FB49-8E5C-9DE56906E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1347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800" b="1" dirty="0">
                <a:solidFill>
                  <a:srgbClr val="002060"/>
                </a:solidFill>
              </a:rPr>
              <a:t>Varusteet &amp; välineet</a:t>
            </a:r>
          </a:p>
          <a:p>
            <a:pPr marL="0" indent="0">
              <a:buNone/>
            </a:pPr>
            <a:r>
              <a:rPr lang="fi-FI" dirty="0">
                <a:solidFill>
                  <a:srgbClr val="002060"/>
                </a:solidFill>
              </a:rPr>
              <a:t>Oikeat välineet ja varusteet tekevät harrastamisesta ja kisaamisesta mukavaa, mutta samalla ne voivat myös olla melkoinen rahareikä. Miten vähentää turhaa varusteiden hankintaa?</a:t>
            </a:r>
          </a:p>
          <a:p>
            <a:pPr lvl="1"/>
            <a:r>
              <a:rPr lang="fi-FI" dirty="0">
                <a:solidFill>
                  <a:srgbClr val="002060"/>
                </a:solidFill>
              </a:rPr>
              <a:t>Varustekierrätyksen järjestäminen ja tukeminen</a:t>
            </a:r>
          </a:p>
          <a:p>
            <a:pPr lvl="1"/>
            <a:r>
              <a:rPr lang="fi-FI" dirty="0">
                <a:solidFill>
                  <a:srgbClr val="002060"/>
                </a:solidFill>
              </a:rPr>
              <a:t>Varusteiden ja välineiden elinajan pidentäminen</a:t>
            </a:r>
          </a:p>
          <a:p>
            <a:pPr lvl="1"/>
            <a:endParaRPr lang="fi-FI" dirty="0">
              <a:solidFill>
                <a:srgbClr val="002060"/>
              </a:solidFill>
            </a:endParaRPr>
          </a:p>
          <a:p>
            <a:pPr marL="457200" lvl="1" indent="0" algn="ctr">
              <a:buNone/>
            </a:pPr>
            <a:r>
              <a:rPr lang="fi-FI" i="1" dirty="0">
                <a:solidFill>
                  <a:srgbClr val="002060"/>
                </a:solidFill>
              </a:rPr>
              <a:t>Mitä me voisimme tehdä?</a:t>
            </a:r>
          </a:p>
          <a:p>
            <a:pPr marL="457200" lvl="1" indent="0" algn="ctr">
              <a:buNone/>
            </a:pPr>
            <a:r>
              <a:rPr lang="fi-FI" i="1" dirty="0">
                <a:solidFill>
                  <a:srgbClr val="002060"/>
                </a:solidFill>
              </a:rPr>
              <a:t>Katso vinkkejä KEKE-</a:t>
            </a:r>
            <a:r>
              <a:rPr lang="fi-FI" i="1" dirty="0" err="1">
                <a:solidFill>
                  <a:srgbClr val="002060"/>
                </a:solidFill>
              </a:rPr>
              <a:t>koutsista</a:t>
            </a:r>
            <a:r>
              <a:rPr lang="fi-FI" i="1" dirty="0">
                <a:solidFill>
                  <a:srgbClr val="002060"/>
                </a:solidFill>
              </a:rPr>
              <a:t>!</a:t>
            </a:r>
          </a:p>
          <a:p>
            <a:pPr marL="457200" lvl="1" indent="0">
              <a:buNone/>
            </a:pPr>
            <a:endParaRPr lang="fi-FI" dirty="0">
              <a:solidFill>
                <a:srgbClr val="002060"/>
              </a:solidFill>
            </a:endParaRPr>
          </a:p>
          <a:p>
            <a:pPr lvl="1"/>
            <a:endParaRPr lang="fi-FI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fi-FI" sz="1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302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3263</TotalTime>
  <Words>382</Words>
  <Application>Microsoft Office PowerPoint</Application>
  <PresentationFormat>Näytössä katseltava esitys (16:9)</PresentationFormat>
  <Paragraphs>76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Permanent Marker</vt:lpstr>
      <vt:lpstr>Office-teema</vt:lpstr>
      <vt:lpstr>Miten seura-arjessa voidaan ottaa ympäristö huomioon</vt:lpstr>
      <vt:lpstr>Vastuu ympäristöstä on meidän jokaisen asia</vt:lpstr>
      <vt:lpstr>Miksi?</vt:lpstr>
      <vt:lpstr>Miksi?</vt:lpstr>
      <vt:lpstr>Keke-koutsi seurojen käyttöön  </vt:lpstr>
      <vt:lpstr>KEKE-koutsin vinkeillä liikkeelle </vt:lpstr>
      <vt:lpstr>Vastuu ympäristöstä on meidän jokaisen asia</vt:lpstr>
      <vt:lpstr>Mihin arjen ilmastoteot liittyvät?</vt:lpstr>
      <vt:lpstr>Mihin arjen ilmastoteot liittyvät?</vt:lpstr>
      <vt:lpstr>Mihin arjen ilmastoteot liittyvät?  </vt:lpstr>
      <vt:lpstr>Mihin arjen ilmastoteot liittyvät?  </vt:lpstr>
      <vt:lpstr>KEKE-koutsin vinkeillä liikkeelle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Aleksi Salokannel</dc:creator>
  <cp:lastModifiedBy>Anna Iso-Ahola</cp:lastModifiedBy>
  <cp:revision>15</cp:revision>
  <dcterms:created xsi:type="dcterms:W3CDTF">2018-12-15T21:56:49Z</dcterms:created>
  <dcterms:modified xsi:type="dcterms:W3CDTF">2018-12-27T11:46:19Z</dcterms:modified>
</cp:coreProperties>
</file>