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52" r:id="rId5"/>
    <p:sldMasterId id="2147483758" r:id="rId6"/>
    <p:sldMasterId id="2147483776" r:id="rId7"/>
    <p:sldMasterId id="2147484012" r:id="rId8"/>
  </p:sldMasterIdLst>
  <p:notesMasterIdLst>
    <p:notesMasterId r:id="rId26"/>
  </p:notesMasterIdLst>
  <p:sldIdLst>
    <p:sldId id="282" r:id="rId9"/>
    <p:sldId id="1550" r:id="rId10"/>
    <p:sldId id="669" r:id="rId11"/>
    <p:sldId id="5545" r:id="rId12"/>
    <p:sldId id="967" r:id="rId13"/>
    <p:sldId id="257" r:id="rId14"/>
    <p:sldId id="306" r:id="rId15"/>
    <p:sldId id="1540" r:id="rId16"/>
    <p:sldId id="5537" r:id="rId17"/>
    <p:sldId id="930" r:id="rId18"/>
    <p:sldId id="5542" r:id="rId19"/>
    <p:sldId id="313" r:id="rId20"/>
    <p:sldId id="1537" r:id="rId21"/>
    <p:sldId id="1021" r:id="rId22"/>
    <p:sldId id="5538" r:id="rId23"/>
    <p:sldId id="259" r:id="rId24"/>
    <p:sldId id="1559" r:id="rId2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F96"/>
    <a:srgbClr val="0049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D8C49F-407C-2000-C678-17D618BBF570}" v="42" dt="2021-05-05T07:09:49.330"/>
    <p1510:client id="{3BFFAD0E-33C7-A42A-AE25-F3E5AAD3E3A5}" v="37" dt="2021-05-05T06:44:26.567"/>
    <p1510:client id="{65A949A8-7807-A286-6211-5CB302748E89}" v="87" dt="2021-05-05T09:52:52.008"/>
    <p1510:client id="{7119D13A-C1C9-46BE-8972-356BE2ED27AB}" v="115" dt="2021-05-05T10:12:38.394"/>
    <p1510:client id="{71D185DD-4F6A-4994-BB6B-C0C10ABDA5F6}" v="2" dt="2021-05-05T10:15:58.290"/>
    <p1510:client id="{AD9AE989-33F2-B4A8-1534-778EBD6EB5BD}" v="45" dt="2021-05-05T06:51:23.668"/>
    <p1510:client id="{B7B5C97C-CE70-ED47-4238-A644E3E6639F}" v="196" dt="2021-05-05T07:20:17.693"/>
    <p1510:client id="{B8BBC137-178A-4AC9-AE4C-B1D96DD59A93}" v="23" dt="2021-05-05T10:00:16.2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72042245556301"/>
          <c:y val="0.11793034900884029"/>
          <c:w val="0.51684572585028099"/>
          <c:h val="0.81956965099115997"/>
        </c:manualLayout>
      </c:layout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Sarake1</c:v>
                </c:pt>
              </c:strCache>
            </c:strRef>
          </c:tx>
          <c:spPr>
            <a:noFill/>
            <a:ln>
              <a:solidFill>
                <a:schemeClr val="tx2">
                  <a:lumMod val="75000"/>
                </a:schemeClr>
              </a:solidFill>
            </a:ln>
          </c:spPr>
          <c:dPt>
            <c:idx val="0"/>
            <c:bubble3D val="0"/>
            <c:spPr>
              <a:solidFill>
                <a:schemeClr val="accent3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2064-4556-A3F7-74C831B3DC5E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064-4556-A3F7-74C831B3DC5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2064-4556-A3F7-74C831B3DC5E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2064-4556-A3F7-74C831B3DC5E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4-2064-4556-A3F7-74C831B3DC5E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2064-4556-A3F7-74C831B3DC5E}"/>
              </c:ext>
            </c:extLst>
          </c:dPt>
          <c:dPt>
            <c:idx val="6"/>
            <c:bubble3D val="0"/>
            <c:spPr>
              <a:solidFill>
                <a:schemeClr val="accent4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6-2064-4556-A3F7-74C831B3DC5E}"/>
              </c:ext>
            </c:extLst>
          </c:dPt>
          <c:dPt>
            <c:idx val="7"/>
            <c:bubble3D val="0"/>
            <c:spPr>
              <a:solidFill>
                <a:schemeClr val="accent4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2064-4556-A3F7-74C831B3DC5E}"/>
              </c:ext>
            </c:extLst>
          </c:dPt>
          <c:dPt>
            <c:idx val="8"/>
            <c:bubble3D val="0"/>
            <c:spPr>
              <a:solidFill>
                <a:schemeClr val="accent6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8-2064-4556-A3F7-74C831B3DC5E}"/>
              </c:ext>
            </c:extLst>
          </c:dPt>
          <c:dPt>
            <c:idx val="9"/>
            <c:bubble3D val="0"/>
            <c:spPr>
              <a:solidFill>
                <a:schemeClr val="accent6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2064-4556-A3F7-74C831B3DC5E}"/>
              </c:ext>
            </c:extLst>
          </c:dPt>
          <c:dPt>
            <c:idx val="10"/>
            <c:bubble3D val="0"/>
            <c:spPr>
              <a:solidFill>
                <a:schemeClr val="accent6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A-2064-4556-A3F7-74C831B3DC5E}"/>
              </c:ext>
            </c:extLst>
          </c:dPt>
          <c:dPt>
            <c:idx val="11"/>
            <c:bubble3D val="0"/>
            <c:spPr>
              <a:solidFill>
                <a:schemeClr val="accent6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B-2064-4556-A3F7-74C831B3DC5E}"/>
              </c:ext>
            </c:extLst>
          </c:dPt>
          <c:dLbls>
            <c:dLbl>
              <c:idx val="0"/>
              <c:layout>
                <c:manualLayout>
                  <c:x val="-4.8081369337340897E-2"/>
                  <c:y val="0.1079917707556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/>
                      <a:t>TAMMI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064-4556-A3F7-74C831B3DC5E}"/>
                </c:ext>
              </c:extLst>
            </c:dLbl>
            <c:dLbl>
              <c:idx val="1"/>
              <c:layout>
                <c:manualLayout>
                  <c:x val="-8.7125141751016696E-2"/>
                  <c:y val="0.10426639103591701"/>
                </c:manualLayout>
              </c:layout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HELMI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064-4556-A3F7-74C831B3DC5E}"/>
                </c:ext>
              </c:extLst>
            </c:dLbl>
            <c:dLbl>
              <c:idx val="2"/>
              <c:layout>
                <c:manualLayout>
                  <c:x val="-0.132492660975607"/>
                  <c:y val="4.5767335375434502E-2"/>
                </c:manualLayout>
              </c:layout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MAALIS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064-4556-A3F7-74C831B3DC5E}"/>
                </c:ext>
              </c:extLst>
            </c:dLbl>
            <c:dLbl>
              <c:idx val="3"/>
              <c:layout>
                <c:manualLayout>
                  <c:x val="-0.113826066373006"/>
                  <c:y val="-4.1784642976177302E-2"/>
                </c:manualLayout>
              </c:layout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HUHTI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064-4556-A3F7-74C831B3DC5E}"/>
                </c:ext>
              </c:extLst>
            </c:dLbl>
            <c:dLbl>
              <c:idx val="4"/>
              <c:layout>
                <c:manualLayout>
                  <c:x val="-9.9567265298850793E-2"/>
                  <c:y val="-9.5874664719792904E-2"/>
                </c:manualLayout>
              </c:layout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TOUKO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064-4556-A3F7-74C831B3DC5E}"/>
                </c:ext>
              </c:extLst>
            </c:dLbl>
            <c:dLbl>
              <c:idx val="5"/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KESÄ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064-4556-A3F7-74C831B3DC5E}"/>
                </c:ext>
              </c:extLst>
            </c:dLbl>
            <c:dLbl>
              <c:idx val="6"/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HEINÄ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2064-4556-A3F7-74C831B3DC5E}"/>
                </c:ext>
              </c:extLst>
            </c:dLbl>
            <c:dLbl>
              <c:idx val="7"/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ELO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2064-4556-A3F7-74C831B3DC5E}"/>
                </c:ext>
              </c:extLst>
            </c:dLbl>
            <c:dLbl>
              <c:idx val="8"/>
              <c:layout>
                <c:manualLayout>
                  <c:x val="9.1148343377262395E-2"/>
                  <c:y val="-3.67455203390099E-2"/>
                </c:manualLayout>
              </c:layout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SYYS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2064-4556-A3F7-74C831B3DC5E}"/>
                </c:ext>
              </c:extLst>
            </c:dLbl>
            <c:dLbl>
              <c:idx val="9"/>
              <c:layout>
                <c:manualLayout>
                  <c:x val="9.88642653318801E-2"/>
                  <c:y val="4.2617883727204903E-2"/>
                </c:manualLayout>
              </c:layout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LOKA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2064-4556-A3F7-74C831B3DC5E}"/>
                </c:ext>
              </c:extLst>
            </c:dLbl>
            <c:dLbl>
              <c:idx val="10"/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600" b="1" i="0" u="none" strike="noStrike" kern="1200" baseline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MARRAS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2064-4556-A3F7-74C831B3DC5E}"/>
                </c:ext>
              </c:extLst>
            </c:dLbl>
            <c:dLbl>
              <c:idx val="11"/>
              <c:layout>
                <c:manualLayout>
                  <c:x val="4.1689624576248301E-2"/>
                  <c:y val="0.11378676178837301"/>
                </c:manualLayout>
              </c:layout>
              <c:tx>
                <c:rich>
                  <a:bodyPr/>
                  <a:lstStyle/>
                  <a:p>
                    <a:r>
                      <a:rPr lang="en-US" sz="1600" b="1"/>
                      <a:t>JOULU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2064-4556-A3F7-74C831B3DC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fi-FI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Taul1!$A$2:$A$13</c:f>
              <c:strCache>
                <c:ptCount val="12"/>
                <c:pt idx="0">
                  <c:v>tammi</c:v>
                </c:pt>
                <c:pt idx="1">
                  <c:v>helmi</c:v>
                </c:pt>
                <c:pt idx="2">
                  <c:v>maalis</c:v>
                </c:pt>
                <c:pt idx="3">
                  <c:v>huhti</c:v>
                </c:pt>
                <c:pt idx="4">
                  <c:v>touko</c:v>
                </c:pt>
                <c:pt idx="5">
                  <c:v>kesä</c:v>
                </c:pt>
                <c:pt idx="6">
                  <c:v>heinä</c:v>
                </c:pt>
                <c:pt idx="7">
                  <c:v>elo</c:v>
                </c:pt>
                <c:pt idx="8">
                  <c:v>syys</c:v>
                </c:pt>
                <c:pt idx="9">
                  <c:v>loka</c:v>
                </c:pt>
                <c:pt idx="10">
                  <c:v>marras</c:v>
                </c:pt>
                <c:pt idx="11">
                  <c:v>joulu</c:v>
                </c:pt>
              </c:strCache>
            </c:strRef>
          </c:cat>
          <c:val>
            <c:numRef>
              <c:f>Taul1!$B$2:$B$13</c:f>
              <c:numCache>
                <c:formatCode>General</c:formatCode>
                <c:ptCount val="12"/>
                <c:pt idx="0">
                  <c:v>8.3000000000000007</c:v>
                </c:pt>
                <c:pt idx="1">
                  <c:v>8.3000000000000007</c:v>
                </c:pt>
                <c:pt idx="2">
                  <c:v>8.3000000000000007</c:v>
                </c:pt>
                <c:pt idx="3">
                  <c:v>8.3000000000000007</c:v>
                </c:pt>
                <c:pt idx="4">
                  <c:v>8.3000000000000007</c:v>
                </c:pt>
                <c:pt idx="5">
                  <c:v>8.3000000000000007</c:v>
                </c:pt>
                <c:pt idx="6">
                  <c:v>8.3000000000000007</c:v>
                </c:pt>
                <c:pt idx="7">
                  <c:v>8.3000000000000007</c:v>
                </c:pt>
                <c:pt idx="8">
                  <c:v>8.3000000000000007</c:v>
                </c:pt>
                <c:pt idx="9">
                  <c:v>8.3000000000000007</c:v>
                </c:pt>
                <c:pt idx="10">
                  <c:v>8.3000000000000007</c:v>
                </c:pt>
                <c:pt idx="11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064-4556-A3F7-74C831B3DC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2F6BC-C3AC-471B-A838-B70FD4272352}" type="datetimeFigureOut">
              <a:rPr lang="fi-FI" smtClean="0"/>
              <a:t>11.5.2021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AD96A-2756-48D5-983B-63C214F576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0908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AD96A-2756-48D5-983B-63C214F57679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2564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>
              <a:cs typeface="Calibri"/>
            </a:endParaRPr>
          </a:p>
          <a:p>
            <a:endParaRPr lang="fi-FI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0D7051-F285-4AA8-B335-993F69A61920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455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D2BC3-AF97-EB42-AB3F-9E0231F991A3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563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D2BC3-AF97-EB42-AB3F-9E0231F991A3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976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D2BC3-AF97-EB42-AB3F-9E0231F991A3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042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FC04CFD-8519-42B0-A6A8-7C0AD18F8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99" y="261518"/>
            <a:ext cx="11664000" cy="6336000"/>
          </a:xfrm>
          <a:prstGeom prst="rect">
            <a:avLst/>
          </a:prstGeom>
        </p:spPr>
      </p:pic>
      <p:pic>
        <p:nvPicPr>
          <p:cNvPr id="13" name="Picture 3" descr="Suomen Olympiakomitea">
            <a:extLst>
              <a:ext uri="{FF2B5EF4-FFF2-40B4-BE49-F238E27FC236}">
                <a16:creationId xmlns:a16="http://schemas.microsoft.com/office/drawing/2014/main" id="{8293E308-F8CA-4158-96DE-71D0FD6A35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7045" y="662752"/>
            <a:ext cx="2131911" cy="47375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828800"/>
            <a:ext cx="5024183" cy="1681162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0907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716" y="695740"/>
            <a:ext cx="7070472" cy="9448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2716" y="1712259"/>
            <a:ext cx="7070472" cy="4449600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ABFB235-5D67-4CEA-9987-B1BF0608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2BB8D-EA17-413F-8F9E-AA497F1FB6CE}" type="datetime1">
              <a:rPr lang="fi-FI" smtClean="0"/>
              <a:t>11.5.2021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CA1E7EF-B33D-414C-8711-41FC7503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9A1AEE5-A5DB-40CB-B5D4-D324B32C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3D2D5F4-4871-4469-8343-ED7F6811B37D}" type="slidenum">
              <a:rPr lang="fi-FI" smtClean="0"/>
              <a:pPr algn="l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07312266-12C9-454A-BF27-8EA4E7CF16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9747" y="260350"/>
            <a:ext cx="3442717" cy="63373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None/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22556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712259"/>
            <a:ext cx="10874375" cy="944802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ABFB235-5D67-4CEA-9987-B1BF0608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2BB8D-EA17-413F-8F9E-AA497F1FB6CE}" type="datetime1">
              <a:rPr lang="fi-FI" smtClean="0"/>
              <a:t>11.5.2021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CA1E7EF-B33D-414C-8711-41FC7503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9A1AEE5-A5DB-40CB-B5D4-D324B32C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3D2D5F4-4871-4469-8343-ED7F6811B37D}" type="slidenum">
              <a:rPr lang="fi-FI" smtClean="0"/>
              <a:pPr algn="l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07312266-12C9-454A-BF27-8EA4E7CF16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509" y="2922588"/>
            <a:ext cx="4067175" cy="3240087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None/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9">
            <a:extLst>
              <a:ext uri="{FF2B5EF4-FFF2-40B4-BE49-F238E27FC236}">
                <a16:creationId xmlns:a16="http://schemas.microsoft.com/office/drawing/2014/main" id="{B0714BD2-5B54-4B7E-8655-20A505EA41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63086" y="2922588"/>
            <a:ext cx="4067175" cy="3240087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None/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55793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9">
            <a:extLst>
              <a:ext uri="{FF2B5EF4-FFF2-40B4-BE49-F238E27FC236}">
                <a16:creationId xmlns:a16="http://schemas.microsoft.com/office/drawing/2014/main" id="{A6BD3E62-0875-48E3-B633-35765B650A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3525" y="260350"/>
            <a:ext cx="11664950" cy="63373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None/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kstin paikkamerkki 9">
            <a:extLst>
              <a:ext uri="{FF2B5EF4-FFF2-40B4-BE49-F238E27FC236}">
                <a16:creationId xmlns:a16="http://schemas.microsoft.com/office/drawing/2014/main" id="{FD15147C-B7D0-45F5-B371-F713DB78C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5688" y="452088"/>
            <a:ext cx="1871460" cy="41728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algn="ctr">
              <a:spcBef>
                <a:spcPts val="0"/>
              </a:spcBef>
              <a:buNone/>
              <a:defRPr sz="200">
                <a:solidFill>
                  <a:schemeClr val="bg2"/>
                </a:solidFill>
              </a:defRPr>
            </a:lvl1pPr>
          </a:lstStyle>
          <a:p>
            <a:pPr lvl="0"/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42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982" y="2010046"/>
            <a:ext cx="9390529" cy="2852737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6000" b="1" spc="-15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03768A7-9A04-4EB7-9E54-8051DEC9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C48D-7333-4455-AC76-6069691924F7}" type="datetime1">
              <a:rPr lang="fi-FI" smtClean="0"/>
              <a:t>11.5.2021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F97BE50-8944-42F2-B49B-3AD0261BD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348B22E-548B-4378-B941-3D0108A3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053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nega">
    <p:bg>
      <p:bgPr>
        <a:solidFill>
          <a:srgbClr val="1C4F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982" y="2010046"/>
            <a:ext cx="9390529" cy="2852737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6000" b="1" spc="-15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03768A7-9A04-4EB7-9E54-8051DEC9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53C48D-7333-4455-AC76-6069691924F7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F97BE50-8944-42F2-B49B-3AD0261BD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>
              <a:solidFill>
                <a:schemeClr val="bg1"/>
              </a:solidFill>
            </a:endParaRP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348B22E-548B-4378-B941-3D0108A3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E900CFBA-79E6-4847-AEE5-66D070C39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1544" y="6065199"/>
            <a:ext cx="518762" cy="56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1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läpinäkyvä tausta">
    <p:bg>
      <p:bgPr>
        <a:solidFill>
          <a:srgbClr val="1C4F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520B3EA7-06FC-4A36-B892-ADF60B9CF721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982" y="2010046"/>
            <a:ext cx="9390529" cy="2852737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6000" b="1" spc="-15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03768A7-9A04-4EB7-9E54-8051DEC9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53C48D-7333-4455-AC76-6069691924F7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F97BE50-8944-42F2-B49B-3AD0261BD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>
              <a:solidFill>
                <a:schemeClr val="bg1"/>
              </a:solidFill>
            </a:endParaRP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348B22E-548B-4378-B941-3D0108A3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E900CFBA-79E6-4847-AEE5-66D070C39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1544" y="6065199"/>
            <a:ext cx="518762" cy="56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1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9">
            <a:extLst>
              <a:ext uri="{FF2B5EF4-FFF2-40B4-BE49-F238E27FC236}">
                <a16:creationId xmlns:a16="http://schemas.microsoft.com/office/drawing/2014/main" id="{A6BD3E62-0875-48E3-B633-35765B650A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None/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982" y="2010046"/>
            <a:ext cx="9390529" cy="2852737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6000" b="1" spc="-150" baseline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03768A7-9A04-4EB7-9E54-8051DEC9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C48D-7333-4455-AC76-6069691924F7}" type="datetime1">
              <a:rPr lang="fi-FI" smtClean="0"/>
              <a:t>11.5.2021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F97BE50-8944-42F2-B49B-3AD0261BD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348B22E-548B-4378-B941-3D0108A3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820E0BDD-A3DF-4E1C-92C4-2D5A9BA8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0" y="6066000"/>
            <a:ext cx="522000" cy="56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algn="ctr">
              <a:spcBef>
                <a:spcPts val="0"/>
              </a:spcBef>
              <a:buNone/>
              <a:defRPr sz="200"/>
            </a:lvl1pPr>
          </a:lstStyle>
          <a:p>
            <a:pPr lvl="0"/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337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9">
            <a:extLst>
              <a:ext uri="{FF2B5EF4-FFF2-40B4-BE49-F238E27FC236}">
                <a16:creationId xmlns:a16="http://schemas.microsoft.com/office/drawing/2014/main" id="{6AA3CCD5-2646-46A8-BA97-CD4B874B8C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None/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982" y="2010046"/>
            <a:ext cx="9390529" cy="2852737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6000" b="1" spc="-15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03768A7-9A04-4EB7-9E54-8051DEC9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953C48D-7333-4455-AC76-6069691924F7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F97BE50-8944-42F2-B49B-3AD0261BD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fi-FI">
              <a:solidFill>
                <a:schemeClr val="bg2"/>
              </a:solidFill>
            </a:endParaRP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348B22E-548B-4378-B941-3D0108A3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820E0BDD-A3DF-4E1C-92C4-2D5A9BA8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0" y="6066000"/>
            <a:ext cx="522000" cy="56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algn="ctr">
              <a:spcBef>
                <a:spcPts val="0"/>
              </a:spcBef>
              <a:buNone/>
              <a:defRPr sz="200">
                <a:solidFill>
                  <a:schemeClr val="bg2"/>
                </a:solidFill>
              </a:defRPr>
            </a:lvl1pPr>
          </a:lstStyle>
          <a:p>
            <a:pPr lvl="0"/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197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717433E3-942A-4844-BED0-E0E6DECCE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95740"/>
            <a:ext cx="4428000" cy="273326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12" name="Picture 9" descr="Suomen Olympiakomitea">
            <a:extLst>
              <a:ext uri="{FF2B5EF4-FFF2-40B4-BE49-F238E27FC236}">
                <a16:creationId xmlns:a16="http://schemas.microsoft.com/office/drawing/2014/main" id="{8A52B5DA-B350-4160-AF02-AC39C57810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06" y="6064495"/>
            <a:ext cx="521648" cy="569070"/>
          </a:xfrm>
          <a:prstGeom prst="rect">
            <a:avLst/>
          </a:prstGeom>
        </p:spPr>
      </p:pic>
      <p:sp>
        <p:nvSpPr>
          <p:cNvPr id="17" name="Kuvan paikkamerkki 9">
            <a:extLst>
              <a:ext uri="{FF2B5EF4-FFF2-40B4-BE49-F238E27FC236}">
                <a16:creationId xmlns:a16="http://schemas.microsoft.com/office/drawing/2014/main" id="{6569030C-94DE-44E8-A0C9-B2DD85113D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91557" y="260350"/>
            <a:ext cx="6336610" cy="63373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None/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23939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03768A7-9A04-4EB7-9E54-8051DEC9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C48D-7333-4455-AC76-6069691924F7}" type="datetime1">
              <a:rPr lang="fi-FI" smtClean="0"/>
              <a:t>11.5.2021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F97BE50-8944-42F2-B49B-3AD0261BD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348B22E-548B-4378-B941-3D0108A3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717433E3-942A-4844-BED0-E0E6DECCE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95740"/>
            <a:ext cx="4428000" cy="273326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3AA743AB-8C06-4B63-BC1B-A77F7697C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gray">
          <a:xfrm>
            <a:off x="7734995" y="1909481"/>
            <a:ext cx="3799033" cy="2711825"/>
          </a:xfrm>
          <a:custGeom>
            <a:avLst/>
            <a:gdLst>
              <a:gd name="T0" fmla="*/ 6412 w 17560"/>
              <a:gd name="T1" fmla="*/ 0 h 12545"/>
              <a:gd name="T2" fmla="*/ 5972 w 17560"/>
              <a:gd name="T3" fmla="*/ 5477 h 12545"/>
              <a:gd name="T4" fmla="*/ 0 w 17560"/>
              <a:gd name="T5" fmla="*/ 5918 h 12545"/>
              <a:gd name="T6" fmla="*/ 0 w 17560"/>
              <a:gd name="T7" fmla="*/ 6628 h 12545"/>
              <a:gd name="T8" fmla="*/ 5972 w 17560"/>
              <a:gd name="T9" fmla="*/ 7069 h 12545"/>
              <a:gd name="T10" fmla="*/ 6412 w 17560"/>
              <a:gd name="T11" fmla="*/ 12545 h 12545"/>
              <a:gd name="T12" fmla="*/ 7123 w 17560"/>
              <a:gd name="T13" fmla="*/ 12545 h 12545"/>
              <a:gd name="T14" fmla="*/ 7564 w 17560"/>
              <a:gd name="T15" fmla="*/ 7069 h 12545"/>
              <a:gd name="T16" fmla="*/ 17560 w 17560"/>
              <a:gd name="T17" fmla="*/ 6628 h 12545"/>
              <a:gd name="T18" fmla="*/ 17560 w 17560"/>
              <a:gd name="T19" fmla="*/ 5918 h 12545"/>
              <a:gd name="T20" fmla="*/ 7564 w 17560"/>
              <a:gd name="T21" fmla="*/ 5477 h 12545"/>
              <a:gd name="T22" fmla="*/ 7123 w 17560"/>
              <a:gd name="T23" fmla="*/ 0 h 12545"/>
              <a:gd name="T24" fmla="*/ 6412 w 17560"/>
              <a:gd name="T25" fmla="*/ 0 h 12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560" h="12545">
                <a:moveTo>
                  <a:pt x="6412" y="0"/>
                </a:moveTo>
                <a:lnTo>
                  <a:pt x="5972" y="5477"/>
                </a:lnTo>
                <a:lnTo>
                  <a:pt x="0" y="5918"/>
                </a:lnTo>
                <a:lnTo>
                  <a:pt x="0" y="6628"/>
                </a:lnTo>
                <a:lnTo>
                  <a:pt x="5972" y="7069"/>
                </a:lnTo>
                <a:lnTo>
                  <a:pt x="6412" y="12545"/>
                </a:lnTo>
                <a:lnTo>
                  <a:pt x="7123" y="12545"/>
                </a:lnTo>
                <a:lnTo>
                  <a:pt x="7564" y="7069"/>
                </a:lnTo>
                <a:lnTo>
                  <a:pt x="17560" y="6628"/>
                </a:lnTo>
                <a:lnTo>
                  <a:pt x="17560" y="5918"/>
                </a:lnTo>
                <a:lnTo>
                  <a:pt x="7564" y="5477"/>
                </a:lnTo>
                <a:lnTo>
                  <a:pt x="7123" y="0"/>
                </a:lnTo>
                <a:lnTo>
                  <a:pt x="6412" y="0"/>
                </a:lnTo>
                <a:close/>
              </a:path>
            </a:pathLst>
          </a:custGeom>
          <a:solidFill>
            <a:srgbClr val="1C4F9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A827D170-D8AE-4C48-9C23-3ED95C702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gray">
          <a:xfrm>
            <a:off x="6739912" y="2061879"/>
            <a:ext cx="906982" cy="647421"/>
          </a:xfrm>
          <a:custGeom>
            <a:avLst/>
            <a:gdLst>
              <a:gd name="T0" fmla="*/ 6412 w 17560"/>
              <a:gd name="T1" fmla="*/ 0 h 12545"/>
              <a:gd name="T2" fmla="*/ 5972 w 17560"/>
              <a:gd name="T3" fmla="*/ 5477 h 12545"/>
              <a:gd name="T4" fmla="*/ 0 w 17560"/>
              <a:gd name="T5" fmla="*/ 5918 h 12545"/>
              <a:gd name="T6" fmla="*/ 0 w 17560"/>
              <a:gd name="T7" fmla="*/ 6628 h 12545"/>
              <a:gd name="T8" fmla="*/ 5972 w 17560"/>
              <a:gd name="T9" fmla="*/ 7069 h 12545"/>
              <a:gd name="T10" fmla="*/ 6412 w 17560"/>
              <a:gd name="T11" fmla="*/ 12545 h 12545"/>
              <a:gd name="T12" fmla="*/ 7123 w 17560"/>
              <a:gd name="T13" fmla="*/ 12545 h 12545"/>
              <a:gd name="T14" fmla="*/ 7564 w 17560"/>
              <a:gd name="T15" fmla="*/ 7069 h 12545"/>
              <a:gd name="T16" fmla="*/ 17560 w 17560"/>
              <a:gd name="T17" fmla="*/ 6628 h 12545"/>
              <a:gd name="T18" fmla="*/ 17560 w 17560"/>
              <a:gd name="T19" fmla="*/ 5918 h 12545"/>
              <a:gd name="T20" fmla="*/ 7564 w 17560"/>
              <a:gd name="T21" fmla="*/ 5477 h 12545"/>
              <a:gd name="T22" fmla="*/ 7123 w 17560"/>
              <a:gd name="T23" fmla="*/ 0 h 12545"/>
              <a:gd name="T24" fmla="*/ 6412 w 17560"/>
              <a:gd name="T25" fmla="*/ 0 h 12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560" h="12545">
                <a:moveTo>
                  <a:pt x="6412" y="0"/>
                </a:moveTo>
                <a:lnTo>
                  <a:pt x="5972" y="5477"/>
                </a:lnTo>
                <a:lnTo>
                  <a:pt x="0" y="5918"/>
                </a:lnTo>
                <a:lnTo>
                  <a:pt x="0" y="6628"/>
                </a:lnTo>
                <a:lnTo>
                  <a:pt x="5972" y="7069"/>
                </a:lnTo>
                <a:lnTo>
                  <a:pt x="6412" y="12545"/>
                </a:lnTo>
                <a:lnTo>
                  <a:pt x="7123" y="12545"/>
                </a:lnTo>
                <a:lnTo>
                  <a:pt x="7564" y="7069"/>
                </a:lnTo>
                <a:lnTo>
                  <a:pt x="17560" y="6628"/>
                </a:lnTo>
                <a:lnTo>
                  <a:pt x="17560" y="5918"/>
                </a:lnTo>
                <a:lnTo>
                  <a:pt x="7564" y="5477"/>
                </a:lnTo>
                <a:lnTo>
                  <a:pt x="7123" y="0"/>
                </a:lnTo>
                <a:lnTo>
                  <a:pt x="6412" y="0"/>
                </a:lnTo>
                <a:close/>
              </a:path>
            </a:pathLst>
          </a:custGeom>
          <a:solidFill>
            <a:srgbClr val="1C4F9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329FC818-1191-40CE-8C7E-B804CAB79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gray">
          <a:xfrm>
            <a:off x="6094453" y="3496232"/>
            <a:ext cx="684459" cy="488580"/>
          </a:xfrm>
          <a:custGeom>
            <a:avLst/>
            <a:gdLst>
              <a:gd name="T0" fmla="*/ 6412 w 17560"/>
              <a:gd name="T1" fmla="*/ 0 h 12545"/>
              <a:gd name="T2" fmla="*/ 5972 w 17560"/>
              <a:gd name="T3" fmla="*/ 5477 h 12545"/>
              <a:gd name="T4" fmla="*/ 0 w 17560"/>
              <a:gd name="T5" fmla="*/ 5918 h 12545"/>
              <a:gd name="T6" fmla="*/ 0 w 17560"/>
              <a:gd name="T7" fmla="*/ 6628 h 12545"/>
              <a:gd name="T8" fmla="*/ 5972 w 17560"/>
              <a:gd name="T9" fmla="*/ 7069 h 12545"/>
              <a:gd name="T10" fmla="*/ 6412 w 17560"/>
              <a:gd name="T11" fmla="*/ 12545 h 12545"/>
              <a:gd name="T12" fmla="*/ 7123 w 17560"/>
              <a:gd name="T13" fmla="*/ 12545 h 12545"/>
              <a:gd name="T14" fmla="*/ 7564 w 17560"/>
              <a:gd name="T15" fmla="*/ 7069 h 12545"/>
              <a:gd name="T16" fmla="*/ 17560 w 17560"/>
              <a:gd name="T17" fmla="*/ 6628 h 12545"/>
              <a:gd name="T18" fmla="*/ 17560 w 17560"/>
              <a:gd name="T19" fmla="*/ 5918 h 12545"/>
              <a:gd name="T20" fmla="*/ 7564 w 17560"/>
              <a:gd name="T21" fmla="*/ 5477 h 12545"/>
              <a:gd name="T22" fmla="*/ 7123 w 17560"/>
              <a:gd name="T23" fmla="*/ 0 h 12545"/>
              <a:gd name="T24" fmla="*/ 6412 w 17560"/>
              <a:gd name="T25" fmla="*/ 0 h 12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560" h="12545">
                <a:moveTo>
                  <a:pt x="6412" y="0"/>
                </a:moveTo>
                <a:lnTo>
                  <a:pt x="5972" y="5477"/>
                </a:lnTo>
                <a:lnTo>
                  <a:pt x="0" y="5918"/>
                </a:lnTo>
                <a:lnTo>
                  <a:pt x="0" y="6628"/>
                </a:lnTo>
                <a:lnTo>
                  <a:pt x="5972" y="7069"/>
                </a:lnTo>
                <a:lnTo>
                  <a:pt x="6412" y="12545"/>
                </a:lnTo>
                <a:lnTo>
                  <a:pt x="7123" y="12545"/>
                </a:lnTo>
                <a:lnTo>
                  <a:pt x="7564" y="7069"/>
                </a:lnTo>
                <a:lnTo>
                  <a:pt x="17560" y="6628"/>
                </a:lnTo>
                <a:lnTo>
                  <a:pt x="17560" y="5918"/>
                </a:lnTo>
                <a:lnTo>
                  <a:pt x="7564" y="5477"/>
                </a:lnTo>
                <a:lnTo>
                  <a:pt x="7123" y="0"/>
                </a:lnTo>
                <a:lnTo>
                  <a:pt x="6412" y="0"/>
                </a:lnTo>
                <a:close/>
              </a:path>
            </a:pathLst>
          </a:custGeom>
          <a:solidFill>
            <a:srgbClr val="1C4F9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E6B6AE6-0B66-4AF0-9710-013B0B5F0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gray">
          <a:xfrm>
            <a:off x="7071604" y="4150656"/>
            <a:ext cx="1117737" cy="797862"/>
          </a:xfrm>
          <a:custGeom>
            <a:avLst/>
            <a:gdLst>
              <a:gd name="T0" fmla="*/ 6412 w 17560"/>
              <a:gd name="T1" fmla="*/ 0 h 12545"/>
              <a:gd name="T2" fmla="*/ 5972 w 17560"/>
              <a:gd name="T3" fmla="*/ 5477 h 12545"/>
              <a:gd name="T4" fmla="*/ 0 w 17560"/>
              <a:gd name="T5" fmla="*/ 5918 h 12545"/>
              <a:gd name="T6" fmla="*/ 0 w 17560"/>
              <a:gd name="T7" fmla="*/ 6628 h 12545"/>
              <a:gd name="T8" fmla="*/ 5972 w 17560"/>
              <a:gd name="T9" fmla="*/ 7069 h 12545"/>
              <a:gd name="T10" fmla="*/ 6412 w 17560"/>
              <a:gd name="T11" fmla="*/ 12545 h 12545"/>
              <a:gd name="T12" fmla="*/ 7123 w 17560"/>
              <a:gd name="T13" fmla="*/ 12545 h 12545"/>
              <a:gd name="T14" fmla="*/ 7564 w 17560"/>
              <a:gd name="T15" fmla="*/ 7069 h 12545"/>
              <a:gd name="T16" fmla="*/ 17560 w 17560"/>
              <a:gd name="T17" fmla="*/ 6628 h 12545"/>
              <a:gd name="T18" fmla="*/ 17560 w 17560"/>
              <a:gd name="T19" fmla="*/ 5918 h 12545"/>
              <a:gd name="T20" fmla="*/ 7564 w 17560"/>
              <a:gd name="T21" fmla="*/ 5477 h 12545"/>
              <a:gd name="T22" fmla="*/ 7123 w 17560"/>
              <a:gd name="T23" fmla="*/ 0 h 12545"/>
              <a:gd name="T24" fmla="*/ 6412 w 17560"/>
              <a:gd name="T25" fmla="*/ 0 h 12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560" h="12545">
                <a:moveTo>
                  <a:pt x="6412" y="0"/>
                </a:moveTo>
                <a:lnTo>
                  <a:pt x="5972" y="5477"/>
                </a:lnTo>
                <a:lnTo>
                  <a:pt x="0" y="5918"/>
                </a:lnTo>
                <a:lnTo>
                  <a:pt x="0" y="6628"/>
                </a:lnTo>
                <a:lnTo>
                  <a:pt x="5972" y="7069"/>
                </a:lnTo>
                <a:lnTo>
                  <a:pt x="6412" y="12545"/>
                </a:lnTo>
                <a:lnTo>
                  <a:pt x="7123" y="12545"/>
                </a:lnTo>
                <a:lnTo>
                  <a:pt x="7564" y="7069"/>
                </a:lnTo>
                <a:lnTo>
                  <a:pt x="17560" y="6628"/>
                </a:lnTo>
                <a:lnTo>
                  <a:pt x="17560" y="5918"/>
                </a:lnTo>
                <a:lnTo>
                  <a:pt x="7564" y="5477"/>
                </a:lnTo>
                <a:lnTo>
                  <a:pt x="7123" y="0"/>
                </a:lnTo>
                <a:lnTo>
                  <a:pt x="6412" y="0"/>
                </a:lnTo>
                <a:close/>
              </a:path>
            </a:pathLst>
          </a:custGeom>
          <a:solidFill>
            <a:srgbClr val="1C4F9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724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09C82F9D-FDBC-4142-8A64-4DEF7A892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00" y="261518"/>
            <a:ext cx="11664000" cy="6334963"/>
          </a:xfrm>
          <a:prstGeom prst="rect">
            <a:avLst/>
          </a:prstGeom>
        </p:spPr>
      </p:pic>
      <p:pic>
        <p:nvPicPr>
          <p:cNvPr id="13" name="Picture 3" descr="Suomen Olympiakomitea">
            <a:extLst>
              <a:ext uri="{FF2B5EF4-FFF2-40B4-BE49-F238E27FC236}">
                <a16:creationId xmlns:a16="http://schemas.microsoft.com/office/drawing/2014/main" id="{8293E308-F8CA-4158-96DE-71D0FD6A35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7045" y="662752"/>
            <a:ext cx="2131911" cy="47375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828800"/>
            <a:ext cx="5024183" cy="1681162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796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 nega">
    <p:bg>
      <p:bgPr>
        <a:solidFill>
          <a:srgbClr val="1C4F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03768A7-9A04-4EB7-9E54-8051DEC9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53C48D-7333-4455-AC76-6069691924F7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F97BE50-8944-42F2-B49B-3AD0261BD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>
              <a:solidFill>
                <a:schemeClr val="bg1"/>
              </a:solidFill>
            </a:endParaRP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348B22E-548B-4378-B941-3D0108A3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717433E3-942A-4844-BED0-E0E6DECCE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95740"/>
            <a:ext cx="4428000" cy="27332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3AA743AB-8C06-4B63-BC1B-A77F7697C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gray">
          <a:xfrm>
            <a:off x="7734995" y="1909481"/>
            <a:ext cx="3799033" cy="2711825"/>
          </a:xfrm>
          <a:custGeom>
            <a:avLst/>
            <a:gdLst>
              <a:gd name="T0" fmla="*/ 6412 w 17560"/>
              <a:gd name="T1" fmla="*/ 0 h 12545"/>
              <a:gd name="T2" fmla="*/ 5972 w 17560"/>
              <a:gd name="T3" fmla="*/ 5477 h 12545"/>
              <a:gd name="T4" fmla="*/ 0 w 17560"/>
              <a:gd name="T5" fmla="*/ 5918 h 12545"/>
              <a:gd name="T6" fmla="*/ 0 w 17560"/>
              <a:gd name="T7" fmla="*/ 6628 h 12545"/>
              <a:gd name="T8" fmla="*/ 5972 w 17560"/>
              <a:gd name="T9" fmla="*/ 7069 h 12545"/>
              <a:gd name="T10" fmla="*/ 6412 w 17560"/>
              <a:gd name="T11" fmla="*/ 12545 h 12545"/>
              <a:gd name="T12" fmla="*/ 7123 w 17560"/>
              <a:gd name="T13" fmla="*/ 12545 h 12545"/>
              <a:gd name="T14" fmla="*/ 7564 w 17560"/>
              <a:gd name="T15" fmla="*/ 7069 h 12545"/>
              <a:gd name="T16" fmla="*/ 17560 w 17560"/>
              <a:gd name="T17" fmla="*/ 6628 h 12545"/>
              <a:gd name="T18" fmla="*/ 17560 w 17560"/>
              <a:gd name="T19" fmla="*/ 5918 h 12545"/>
              <a:gd name="T20" fmla="*/ 7564 w 17560"/>
              <a:gd name="T21" fmla="*/ 5477 h 12545"/>
              <a:gd name="T22" fmla="*/ 7123 w 17560"/>
              <a:gd name="T23" fmla="*/ 0 h 12545"/>
              <a:gd name="T24" fmla="*/ 6412 w 17560"/>
              <a:gd name="T25" fmla="*/ 0 h 12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560" h="12545">
                <a:moveTo>
                  <a:pt x="6412" y="0"/>
                </a:moveTo>
                <a:lnTo>
                  <a:pt x="5972" y="5477"/>
                </a:lnTo>
                <a:lnTo>
                  <a:pt x="0" y="5918"/>
                </a:lnTo>
                <a:lnTo>
                  <a:pt x="0" y="6628"/>
                </a:lnTo>
                <a:lnTo>
                  <a:pt x="5972" y="7069"/>
                </a:lnTo>
                <a:lnTo>
                  <a:pt x="6412" y="12545"/>
                </a:lnTo>
                <a:lnTo>
                  <a:pt x="7123" y="12545"/>
                </a:lnTo>
                <a:lnTo>
                  <a:pt x="7564" y="7069"/>
                </a:lnTo>
                <a:lnTo>
                  <a:pt x="17560" y="6628"/>
                </a:lnTo>
                <a:lnTo>
                  <a:pt x="17560" y="5918"/>
                </a:lnTo>
                <a:lnTo>
                  <a:pt x="7564" y="5477"/>
                </a:lnTo>
                <a:lnTo>
                  <a:pt x="7123" y="0"/>
                </a:lnTo>
                <a:lnTo>
                  <a:pt x="641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bg1"/>
              </a:solidFill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A827D170-D8AE-4C48-9C23-3ED95C702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gray">
          <a:xfrm>
            <a:off x="6739912" y="2061879"/>
            <a:ext cx="906982" cy="647421"/>
          </a:xfrm>
          <a:custGeom>
            <a:avLst/>
            <a:gdLst>
              <a:gd name="T0" fmla="*/ 6412 w 17560"/>
              <a:gd name="T1" fmla="*/ 0 h 12545"/>
              <a:gd name="T2" fmla="*/ 5972 w 17560"/>
              <a:gd name="T3" fmla="*/ 5477 h 12545"/>
              <a:gd name="T4" fmla="*/ 0 w 17560"/>
              <a:gd name="T5" fmla="*/ 5918 h 12545"/>
              <a:gd name="T6" fmla="*/ 0 w 17560"/>
              <a:gd name="T7" fmla="*/ 6628 h 12545"/>
              <a:gd name="T8" fmla="*/ 5972 w 17560"/>
              <a:gd name="T9" fmla="*/ 7069 h 12545"/>
              <a:gd name="T10" fmla="*/ 6412 w 17560"/>
              <a:gd name="T11" fmla="*/ 12545 h 12545"/>
              <a:gd name="T12" fmla="*/ 7123 w 17560"/>
              <a:gd name="T13" fmla="*/ 12545 h 12545"/>
              <a:gd name="T14" fmla="*/ 7564 w 17560"/>
              <a:gd name="T15" fmla="*/ 7069 h 12545"/>
              <a:gd name="T16" fmla="*/ 17560 w 17560"/>
              <a:gd name="T17" fmla="*/ 6628 h 12545"/>
              <a:gd name="T18" fmla="*/ 17560 w 17560"/>
              <a:gd name="T19" fmla="*/ 5918 h 12545"/>
              <a:gd name="T20" fmla="*/ 7564 w 17560"/>
              <a:gd name="T21" fmla="*/ 5477 h 12545"/>
              <a:gd name="T22" fmla="*/ 7123 w 17560"/>
              <a:gd name="T23" fmla="*/ 0 h 12545"/>
              <a:gd name="T24" fmla="*/ 6412 w 17560"/>
              <a:gd name="T25" fmla="*/ 0 h 12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560" h="12545">
                <a:moveTo>
                  <a:pt x="6412" y="0"/>
                </a:moveTo>
                <a:lnTo>
                  <a:pt x="5972" y="5477"/>
                </a:lnTo>
                <a:lnTo>
                  <a:pt x="0" y="5918"/>
                </a:lnTo>
                <a:lnTo>
                  <a:pt x="0" y="6628"/>
                </a:lnTo>
                <a:lnTo>
                  <a:pt x="5972" y="7069"/>
                </a:lnTo>
                <a:lnTo>
                  <a:pt x="6412" y="12545"/>
                </a:lnTo>
                <a:lnTo>
                  <a:pt x="7123" y="12545"/>
                </a:lnTo>
                <a:lnTo>
                  <a:pt x="7564" y="7069"/>
                </a:lnTo>
                <a:lnTo>
                  <a:pt x="17560" y="6628"/>
                </a:lnTo>
                <a:lnTo>
                  <a:pt x="17560" y="5918"/>
                </a:lnTo>
                <a:lnTo>
                  <a:pt x="7564" y="5477"/>
                </a:lnTo>
                <a:lnTo>
                  <a:pt x="7123" y="0"/>
                </a:lnTo>
                <a:lnTo>
                  <a:pt x="641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bg1"/>
              </a:solidFill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329FC818-1191-40CE-8C7E-B804CAB79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gray">
          <a:xfrm>
            <a:off x="6094453" y="3496232"/>
            <a:ext cx="684459" cy="488580"/>
          </a:xfrm>
          <a:custGeom>
            <a:avLst/>
            <a:gdLst>
              <a:gd name="T0" fmla="*/ 6412 w 17560"/>
              <a:gd name="T1" fmla="*/ 0 h 12545"/>
              <a:gd name="T2" fmla="*/ 5972 w 17560"/>
              <a:gd name="T3" fmla="*/ 5477 h 12545"/>
              <a:gd name="T4" fmla="*/ 0 w 17560"/>
              <a:gd name="T5" fmla="*/ 5918 h 12545"/>
              <a:gd name="T6" fmla="*/ 0 w 17560"/>
              <a:gd name="T7" fmla="*/ 6628 h 12545"/>
              <a:gd name="T8" fmla="*/ 5972 w 17560"/>
              <a:gd name="T9" fmla="*/ 7069 h 12545"/>
              <a:gd name="T10" fmla="*/ 6412 w 17560"/>
              <a:gd name="T11" fmla="*/ 12545 h 12545"/>
              <a:gd name="T12" fmla="*/ 7123 w 17560"/>
              <a:gd name="T13" fmla="*/ 12545 h 12545"/>
              <a:gd name="T14" fmla="*/ 7564 w 17560"/>
              <a:gd name="T15" fmla="*/ 7069 h 12545"/>
              <a:gd name="T16" fmla="*/ 17560 w 17560"/>
              <a:gd name="T17" fmla="*/ 6628 h 12545"/>
              <a:gd name="T18" fmla="*/ 17560 w 17560"/>
              <a:gd name="T19" fmla="*/ 5918 h 12545"/>
              <a:gd name="T20" fmla="*/ 7564 w 17560"/>
              <a:gd name="T21" fmla="*/ 5477 h 12545"/>
              <a:gd name="T22" fmla="*/ 7123 w 17560"/>
              <a:gd name="T23" fmla="*/ 0 h 12545"/>
              <a:gd name="T24" fmla="*/ 6412 w 17560"/>
              <a:gd name="T25" fmla="*/ 0 h 12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560" h="12545">
                <a:moveTo>
                  <a:pt x="6412" y="0"/>
                </a:moveTo>
                <a:lnTo>
                  <a:pt x="5972" y="5477"/>
                </a:lnTo>
                <a:lnTo>
                  <a:pt x="0" y="5918"/>
                </a:lnTo>
                <a:lnTo>
                  <a:pt x="0" y="6628"/>
                </a:lnTo>
                <a:lnTo>
                  <a:pt x="5972" y="7069"/>
                </a:lnTo>
                <a:lnTo>
                  <a:pt x="6412" y="12545"/>
                </a:lnTo>
                <a:lnTo>
                  <a:pt x="7123" y="12545"/>
                </a:lnTo>
                <a:lnTo>
                  <a:pt x="7564" y="7069"/>
                </a:lnTo>
                <a:lnTo>
                  <a:pt x="17560" y="6628"/>
                </a:lnTo>
                <a:lnTo>
                  <a:pt x="17560" y="5918"/>
                </a:lnTo>
                <a:lnTo>
                  <a:pt x="7564" y="5477"/>
                </a:lnTo>
                <a:lnTo>
                  <a:pt x="7123" y="0"/>
                </a:lnTo>
                <a:lnTo>
                  <a:pt x="641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bg1"/>
              </a:solidFill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E6B6AE6-0B66-4AF0-9710-013B0B5F0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gray">
          <a:xfrm>
            <a:off x="7071604" y="4150656"/>
            <a:ext cx="1117737" cy="797862"/>
          </a:xfrm>
          <a:custGeom>
            <a:avLst/>
            <a:gdLst>
              <a:gd name="T0" fmla="*/ 6412 w 17560"/>
              <a:gd name="T1" fmla="*/ 0 h 12545"/>
              <a:gd name="T2" fmla="*/ 5972 w 17560"/>
              <a:gd name="T3" fmla="*/ 5477 h 12545"/>
              <a:gd name="T4" fmla="*/ 0 w 17560"/>
              <a:gd name="T5" fmla="*/ 5918 h 12545"/>
              <a:gd name="T6" fmla="*/ 0 w 17560"/>
              <a:gd name="T7" fmla="*/ 6628 h 12545"/>
              <a:gd name="T8" fmla="*/ 5972 w 17560"/>
              <a:gd name="T9" fmla="*/ 7069 h 12545"/>
              <a:gd name="T10" fmla="*/ 6412 w 17560"/>
              <a:gd name="T11" fmla="*/ 12545 h 12545"/>
              <a:gd name="T12" fmla="*/ 7123 w 17560"/>
              <a:gd name="T13" fmla="*/ 12545 h 12545"/>
              <a:gd name="T14" fmla="*/ 7564 w 17560"/>
              <a:gd name="T15" fmla="*/ 7069 h 12545"/>
              <a:gd name="T16" fmla="*/ 17560 w 17560"/>
              <a:gd name="T17" fmla="*/ 6628 h 12545"/>
              <a:gd name="T18" fmla="*/ 17560 w 17560"/>
              <a:gd name="T19" fmla="*/ 5918 h 12545"/>
              <a:gd name="T20" fmla="*/ 7564 w 17560"/>
              <a:gd name="T21" fmla="*/ 5477 h 12545"/>
              <a:gd name="T22" fmla="*/ 7123 w 17560"/>
              <a:gd name="T23" fmla="*/ 0 h 12545"/>
              <a:gd name="T24" fmla="*/ 6412 w 17560"/>
              <a:gd name="T25" fmla="*/ 0 h 12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560" h="12545">
                <a:moveTo>
                  <a:pt x="6412" y="0"/>
                </a:moveTo>
                <a:lnTo>
                  <a:pt x="5972" y="5477"/>
                </a:lnTo>
                <a:lnTo>
                  <a:pt x="0" y="5918"/>
                </a:lnTo>
                <a:lnTo>
                  <a:pt x="0" y="6628"/>
                </a:lnTo>
                <a:lnTo>
                  <a:pt x="5972" y="7069"/>
                </a:lnTo>
                <a:lnTo>
                  <a:pt x="6412" y="12545"/>
                </a:lnTo>
                <a:lnTo>
                  <a:pt x="7123" y="12545"/>
                </a:lnTo>
                <a:lnTo>
                  <a:pt x="7564" y="7069"/>
                </a:lnTo>
                <a:lnTo>
                  <a:pt x="17560" y="6628"/>
                </a:lnTo>
                <a:lnTo>
                  <a:pt x="17560" y="5918"/>
                </a:lnTo>
                <a:lnTo>
                  <a:pt x="7564" y="5477"/>
                </a:lnTo>
                <a:lnTo>
                  <a:pt x="7123" y="0"/>
                </a:lnTo>
                <a:lnTo>
                  <a:pt x="641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bg1"/>
              </a:solidFill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FC38A2F5-B84B-4701-9B4C-C32847E1D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1544" y="6065199"/>
            <a:ext cx="518762" cy="56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6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D4FB9D-D480-450E-ABEE-85694599A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797E4D7-4DF3-42F7-A8B1-E81360052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BFF95-4A65-428D-A9D4-957B29B30F5E}" type="datetime1">
              <a:rPr lang="fi-FI" smtClean="0"/>
              <a:t>11.5.2021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15DA5D9-220B-4CA2-AF56-616A41B7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0AACDB7-CE3E-4B32-A3E7-5CF3FA8C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22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 nega">
    <p:bg>
      <p:bgPr>
        <a:solidFill>
          <a:srgbClr val="1C4F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D4FB9D-D480-450E-ABEE-85694599A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797E4D7-4DF3-42F7-A8B1-E81360052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1BFF95-4A65-428D-A9D4-957B29B30F5E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15DA5D9-220B-4CA2-AF56-616A41B7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>
              <a:solidFill>
                <a:schemeClr val="bg1"/>
              </a:solidFill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0AACDB7-CE3E-4B32-A3E7-5CF3FA8C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AD080E57-C15D-4C9D-BB3C-2F95D06AD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1544" y="6065199"/>
            <a:ext cx="518762" cy="56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2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1A1614D-52CF-45AF-A901-12FA2C05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ABFB-8406-4A25-B4AD-12A02A35AA01}" type="datetime1">
              <a:rPr lang="fi-FI" smtClean="0"/>
              <a:t>11.5.2021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2A2215A-8FD8-4FBF-887A-0CE9E0203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2899E54-642F-4A9A-8599-805DAF440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796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">
    <p:bg>
      <p:bgPr>
        <a:solidFill>
          <a:srgbClr val="1C4F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D4FB9D-D480-450E-ABEE-85694599A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95740"/>
            <a:ext cx="5437187" cy="27332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797E4D7-4DF3-42F7-A8B1-E81360052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1BFF95-4A65-428D-A9D4-957B29B30F5E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15DA5D9-220B-4CA2-AF56-616A41B7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>
              <a:solidFill>
                <a:schemeClr val="bg1"/>
              </a:solidFill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0AACDB7-CE3E-4B32-A3E7-5CF3FA8C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D9F3CF3A-87D6-49D0-B5DB-96644F8EC8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0887" y="260350"/>
            <a:ext cx="2537587" cy="50323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Päivämäärä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05621CF4-2750-4B9A-B425-E90E992FE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1544" y="6065199"/>
            <a:ext cx="518762" cy="56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074" y="895073"/>
            <a:ext cx="10182726" cy="811656"/>
          </a:xfrm>
        </p:spPr>
        <p:txBody>
          <a:bodyPr>
            <a:normAutofit/>
          </a:bodyPr>
          <a:lstStyle>
            <a:lvl1pPr>
              <a:defRPr sz="4000" b="0" i="0"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074" y="1913472"/>
            <a:ext cx="10182726" cy="1415578"/>
          </a:xfrm>
        </p:spPr>
        <p:txBody>
          <a:bodyPr/>
          <a:lstStyle>
            <a:lvl1pPr>
              <a:defRPr sz="2399" b="0" i="0">
                <a:latin typeface="+mn-lt"/>
                <a:cs typeface="Cambria"/>
              </a:defRPr>
            </a:lvl1pPr>
            <a:lvl2pPr>
              <a:defRPr sz="1999" b="0" i="0">
                <a:latin typeface="+mn-lt"/>
                <a:cs typeface="Cambria"/>
              </a:defRPr>
            </a:lvl2pPr>
            <a:lvl3pPr>
              <a:defRPr sz="1800" b="0" i="0">
                <a:latin typeface="+mn-lt"/>
                <a:cs typeface="Cambria"/>
              </a:defRPr>
            </a:lvl3pPr>
            <a:lvl4pPr>
              <a:defRPr sz="1600" b="0" i="0">
                <a:latin typeface="+mn-lt"/>
                <a:cs typeface="Cambria"/>
              </a:defRPr>
            </a:lvl4pPr>
            <a:lvl5pPr>
              <a:defRPr sz="1400" b="0" i="0">
                <a:latin typeface="+mn-lt"/>
                <a:cs typeface="Cambr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471122"/>
            <a:ext cx="1356360" cy="16925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6E29E-6290-2340-B1E0-4889086377DB}" type="datetime1">
              <a:rPr kumimoji="0" lang="fi-FI" sz="1100" b="0" i="0" u="none" strike="noStrike" kern="1200" cap="none" spc="8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11.5.2021</a:t>
            </a:fld>
            <a:endParaRPr kumimoji="0" lang="en-US" sz="1100" b="0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6" y="6471122"/>
            <a:ext cx="296551" cy="16925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5F23-9948-9C48-82BF-76A5EF201BAB}" type="slidenum">
              <a:rPr kumimoji="0" lang="en-US" sz="1100" b="0" i="0" u="none" strike="noStrike" kern="1200" cap="none" spc="8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7" y="48127"/>
            <a:ext cx="793671" cy="84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96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8"/>
          <a:stretch/>
        </p:blipFill>
        <p:spPr>
          <a:xfrm>
            <a:off x="3622040" y="0"/>
            <a:ext cx="8569960" cy="6858000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5059680" y="4557413"/>
            <a:ext cx="621792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3"/>
          </p:nvPr>
        </p:nvSpPr>
        <p:spPr>
          <a:xfrm>
            <a:off x="5059680" y="1005840"/>
            <a:ext cx="621792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55" y="159237"/>
            <a:ext cx="2596158" cy="259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6" r="28760" b="27495"/>
          <a:stretch/>
        </p:blipFill>
        <p:spPr>
          <a:xfrm>
            <a:off x="1" y="1"/>
            <a:ext cx="457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9"/>
          <a:stretch/>
        </p:blipFill>
        <p:spPr>
          <a:xfrm>
            <a:off x="2716299" y="0"/>
            <a:ext cx="9475702" cy="6858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22"/>
          </p:nvPr>
        </p:nvSpPr>
        <p:spPr>
          <a:xfrm>
            <a:off x="3810000" y="4557413"/>
            <a:ext cx="746760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3"/>
          </p:nvPr>
        </p:nvSpPr>
        <p:spPr>
          <a:xfrm>
            <a:off x="3810000" y="1005840"/>
            <a:ext cx="746760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48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716297" cy="290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5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4F5ED7E1-1871-41F7-8AB5-28FD81EB02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4663" y="2903"/>
            <a:ext cx="8567337" cy="6855097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5020912" y="2491684"/>
            <a:ext cx="3147728" cy="89219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3"/>
          </p:nvPr>
        </p:nvSpPr>
        <p:spPr>
          <a:xfrm>
            <a:off x="5020912" y="1074722"/>
            <a:ext cx="6217920" cy="1191928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39307D9-F25B-4FC5-A910-43D7755EE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387" t="32975" r="6199" b="34409"/>
          <a:stretch/>
        </p:blipFill>
        <p:spPr>
          <a:xfrm>
            <a:off x="28575" y="885825"/>
            <a:ext cx="3809581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7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9998503B-867E-4AB7-BFF1-AFB97B9AE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510" b="9155"/>
          <a:stretch/>
        </p:blipFill>
        <p:spPr>
          <a:xfrm>
            <a:off x="8553450" y="0"/>
            <a:ext cx="3638550" cy="8672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074" y="1285298"/>
            <a:ext cx="10182726" cy="811656"/>
          </a:xfrm>
        </p:spPr>
        <p:txBody>
          <a:bodyPr>
            <a:normAutofit/>
          </a:bodyPr>
          <a:lstStyle>
            <a:lvl1pPr>
              <a:defRPr sz="4000" b="0" i="0"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074" y="2314575"/>
            <a:ext cx="10182726" cy="3862387"/>
          </a:xfrm>
        </p:spPr>
        <p:txBody>
          <a:bodyPr/>
          <a:lstStyle>
            <a:lvl1pPr>
              <a:defRPr sz="2400" b="0" i="0">
                <a:latin typeface="+mn-lt"/>
                <a:cs typeface="Cambria"/>
              </a:defRPr>
            </a:lvl1pPr>
            <a:lvl2pPr>
              <a:defRPr sz="2000" b="0" i="0">
                <a:latin typeface="+mn-lt"/>
                <a:cs typeface="Cambria"/>
              </a:defRPr>
            </a:lvl2pPr>
            <a:lvl3pPr>
              <a:defRPr sz="1800" b="0" i="0">
                <a:latin typeface="+mn-lt"/>
                <a:cs typeface="Cambria"/>
              </a:defRPr>
            </a:lvl3pPr>
            <a:lvl4pPr>
              <a:defRPr sz="1600" b="0" i="0">
                <a:latin typeface="+mn-lt"/>
                <a:cs typeface="Cambria"/>
              </a:defRPr>
            </a:lvl4pPr>
            <a:lvl5pPr>
              <a:defRPr sz="1400" b="0" i="0">
                <a:latin typeface="+mn-lt"/>
                <a:cs typeface="Cambr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50C408B-080F-40D0-BF47-99BC9CA984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8" y="6035108"/>
            <a:ext cx="12190992" cy="82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6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FDB8D562-2A1C-4BB3-908E-341B5ABBE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400" y="262800"/>
            <a:ext cx="11664000" cy="6336000"/>
          </a:xfrm>
          <a:prstGeom prst="rect">
            <a:avLst/>
          </a:prstGeom>
        </p:spPr>
      </p:pic>
      <p:pic>
        <p:nvPicPr>
          <p:cNvPr id="13" name="Picture 3" descr="Suomen Olympiakomitea">
            <a:extLst>
              <a:ext uri="{FF2B5EF4-FFF2-40B4-BE49-F238E27FC236}">
                <a16:creationId xmlns:a16="http://schemas.microsoft.com/office/drawing/2014/main" id="{8293E308-F8CA-4158-96DE-71D0FD6A35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7045" y="662752"/>
            <a:ext cx="2131911" cy="47375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828800"/>
            <a:ext cx="5024183" cy="1681162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0694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Sisältödi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2040" y="0"/>
            <a:ext cx="8569960" cy="6858000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5059680" y="4557413"/>
            <a:ext cx="621792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3"/>
          </p:nvPr>
        </p:nvSpPr>
        <p:spPr>
          <a:xfrm>
            <a:off x="5059680" y="1005840"/>
            <a:ext cx="621792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1122A76-F9EA-48BD-9F4D-36E7202571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22040" y="2903"/>
            <a:ext cx="8567337" cy="6855097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1E1A5203-4645-4F4C-A2DF-13FA3C2F9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387" t="32975" r="6199" b="34409"/>
          <a:stretch/>
        </p:blipFill>
        <p:spPr>
          <a:xfrm>
            <a:off x="28575" y="885825"/>
            <a:ext cx="3809581" cy="10287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C6BCF3A-BE7B-480A-A53E-4D20DCBC531C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5020912" y="2491684"/>
            <a:ext cx="3147728" cy="89219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96D019-F975-4D85-999E-EEA78E11DD7E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5020912" y="1074722"/>
            <a:ext cx="6217920" cy="1191928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626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074" y="895073"/>
            <a:ext cx="10182726" cy="811656"/>
          </a:xfrm>
        </p:spPr>
        <p:txBody>
          <a:bodyPr>
            <a:normAutofit/>
          </a:bodyPr>
          <a:lstStyle>
            <a:lvl1pPr>
              <a:defRPr sz="4000" b="0" i="0"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074" y="1913471"/>
            <a:ext cx="10182726" cy="4263491"/>
          </a:xfrm>
        </p:spPr>
        <p:txBody>
          <a:bodyPr/>
          <a:lstStyle>
            <a:lvl1pPr>
              <a:defRPr sz="2400" b="0" i="0">
                <a:latin typeface="+mn-lt"/>
                <a:cs typeface="Cambria"/>
              </a:defRPr>
            </a:lvl1pPr>
            <a:lvl2pPr>
              <a:defRPr sz="2000" b="0" i="0">
                <a:latin typeface="+mn-lt"/>
                <a:cs typeface="Cambria"/>
              </a:defRPr>
            </a:lvl2pPr>
            <a:lvl3pPr>
              <a:defRPr sz="1800" b="0" i="0">
                <a:latin typeface="+mn-lt"/>
                <a:cs typeface="Cambria"/>
              </a:defRPr>
            </a:lvl3pPr>
            <a:lvl4pPr>
              <a:defRPr sz="1600" b="0" i="0">
                <a:latin typeface="+mn-lt"/>
                <a:cs typeface="Cambria"/>
              </a:defRPr>
            </a:lvl4pPr>
            <a:lvl5pPr>
              <a:defRPr sz="1400" b="0" i="0">
                <a:latin typeface="+mn-lt"/>
                <a:cs typeface="Cambr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D01FDC0-9C58-457D-A576-EE45B74796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" y="6048205"/>
            <a:ext cx="12190992" cy="822892"/>
          </a:xfrm>
          <a:prstGeom prst="rect">
            <a:avLst/>
          </a:prstGeom>
        </p:spPr>
      </p:pic>
      <p:pic>
        <p:nvPicPr>
          <p:cNvPr id="4" name="Kuva 3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4AEEC19E-6C94-421E-A7AE-CB9E90171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510" b="9155"/>
          <a:stretch/>
        </p:blipFill>
        <p:spPr>
          <a:xfrm>
            <a:off x="8553450" y="0"/>
            <a:ext cx="3638550" cy="86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0"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074" y="895073"/>
            <a:ext cx="10182726" cy="811656"/>
          </a:xfrm>
        </p:spPr>
        <p:txBody>
          <a:bodyPr>
            <a:normAutofit/>
          </a:bodyPr>
          <a:lstStyle>
            <a:lvl1pPr>
              <a:defRPr sz="4000" b="0" i="0"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074" y="1913471"/>
            <a:ext cx="10182726" cy="4263491"/>
          </a:xfrm>
        </p:spPr>
        <p:txBody>
          <a:bodyPr/>
          <a:lstStyle>
            <a:lvl1pPr>
              <a:defRPr sz="2400" b="0" i="0">
                <a:latin typeface="+mn-lt"/>
                <a:cs typeface="Cambria"/>
              </a:defRPr>
            </a:lvl1pPr>
            <a:lvl2pPr>
              <a:defRPr sz="2000" b="0" i="0">
                <a:latin typeface="+mn-lt"/>
                <a:cs typeface="Cambria"/>
              </a:defRPr>
            </a:lvl2pPr>
            <a:lvl3pPr>
              <a:defRPr sz="1800" b="0" i="0">
                <a:latin typeface="+mn-lt"/>
                <a:cs typeface="Cambria"/>
              </a:defRPr>
            </a:lvl3pPr>
            <a:lvl4pPr>
              <a:defRPr sz="1600" b="0" i="0">
                <a:latin typeface="+mn-lt"/>
                <a:cs typeface="Cambria"/>
              </a:defRPr>
            </a:lvl4pPr>
            <a:lvl5pPr>
              <a:defRPr sz="1400" b="0" i="0">
                <a:latin typeface="+mn-lt"/>
                <a:cs typeface="Cambr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" y="48126"/>
            <a:ext cx="793671" cy="84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44"/>
          <a:stretch/>
        </p:blipFill>
        <p:spPr>
          <a:xfrm>
            <a:off x="0" y="6065520"/>
            <a:ext cx="12192000" cy="792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 i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125" indent="-365125">
              <a:buSzPct val="9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1pPr>
            <a:lvl2pPr marL="669925" indent="-304800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2pPr>
            <a:lvl3pPr marL="933450" indent="-263525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3pPr>
            <a:lvl4pPr marL="1208088" indent="-274638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4pPr>
            <a:lvl5pPr marL="1473200" indent="-265113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8437" y="2082800"/>
            <a:ext cx="8287288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3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0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6C3DFFA-1097-48A7-9F7A-AE3868802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400" y="262800"/>
            <a:ext cx="11664000" cy="6336000"/>
          </a:xfrm>
          <a:prstGeom prst="rect">
            <a:avLst/>
          </a:prstGeom>
        </p:spPr>
      </p:pic>
      <p:pic>
        <p:nvPicPr>
          <p:cNvPr id="13" name="Picture 3" descr="Suomen Olympiakomitea">
            <a:extLst>
              <a:ext uri="{FF2B5EF4-FFF2-40B4-BE49-F238E27FC236}">
                <a16:creationId xmlns:a16="http://schemas.microsoft.com/office/drawing/2014/main" id="{8293E308-F8CA-4158-96DE-71D0FD6A35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7045" y="662752"/>
            <a:ext cx="2131911" cy="47375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828800"/>
            <a:ext cx="5024183" cy="1681162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91557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Sisältö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636584" cy="3146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E7573C-5693-436F-919D-43F85086E542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3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Sisältödi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636584" cy="3146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E7573C-5693-436F-919D-43F85086E542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2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Sisältö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636584" cy="3146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E7573C-5693-436F-919D-43F85086E542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9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Sisältö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636584" cy="3146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E7573C-5693-436F-919D-43F85086E542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7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Sisältö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636584" cy="3146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E7573C-5693-436F-919D-43F85086E542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0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Sisältödi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636584" cy="3146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E7573C-5693-436F-919D-43F85086E542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2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Sisältödi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636584" cy="3146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E7573C-5693-436F-919D-43F85086E542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9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636584" cy="3146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7573C-5693-436F-919D-43F85086E542}" type="datetime1">
              <a:rPr lang="fi-FI" noProof="0" smtClean="0"/>
              <a:t>11.5.2021</a:t>
            </a:fld>
            <a:endParaRPr lang="fi-FI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5F23-9948-9C48-82BF-76A5EF201BAB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16906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Sisältö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636584" cy="3146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E7573C-5693-436F-919D-43F85086E542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24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ABFB235-5D67-4CEA-9987-B1BF0608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740B5-E735-4BDE-A740-EDB192C78A33}" type="datetime1">
              <a:rPr lang="fi-FI" smtClean="0"/>
              <a:t>11.5.2021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CA1E7EF-B33D-414C-8711-41FC7503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9A1AEE5-A5DB-40CB-B5D4-D324B32C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3D2D5F4-4871-4469-8343-ED7F6811B37D}" type="slidenum">
              <a:rPr lang="fi-FI" smtClean="0"/>
              <a:pPr algn="l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89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Sisältödi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636584" cy="3146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E7573C-5693-436F-919D-43F85086E542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352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Sisältö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636584" cy="3146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E7573C-5693-436F-919D-43F85086E542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950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Sisältö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636584" cy="3146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E7573C-5693-436F-919D-43F85086E542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631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Sisältö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636584" cy="3146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E7573C-5693-436F-919D-43F85086E542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95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Sisältödi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636584" cy="3146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E7573C-5693-436F-919D-43F85086E542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570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Sisältödi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636584" cy="3146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E7573C-5693-436F-919D-43F85086E542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759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636584" cy="3146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7573C-5693-436F-919D-43F85086E542}" type="datetime1">
              <a:rPr lang="fi-FI" noProof="0" smtClean="0"/>
              <a:t>11.5.2021</a:t>
            </a:fld>
            <a:endParaRPr lang="fi-FI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5F23-9948-9C48-82BF-76A5EF201BAB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7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Sisältö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65520"/>
            <a:ext cx="12192000" cy="792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 i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57188" indent="-357188"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1pPr>
            <a:lvl2pPr marL="714375" indent="-357188"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2pPr>
            <a:lvl3pPr marL="1071563" indent="-357188"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3pPr>
            <a:lvl4pPr marL="1346200" indent="-274638"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4pPr>
            <a:lvl5pPr marL="1612900" indent="-266700"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5pPr>
            <a:lvl6pPr marL="1878013" indent="-265113"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6pPr>
            <a:lvl7pPr marL="2152650" indent="-274638"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7pPr>
            <a:lvl8pPr marL="2419350" indent="-266700"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8pPr>
            <a:lvl9pPr marL="2693988" indent="-274638"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</a:defRPr>
            </a:lvl9pPr>
          </a:lstStyle>
          <a:p>
            <a:pPr lvl="0"/>
            <a:r>
              <a:rPr lang="fi-FI" noProof="0"/>
              <a:t>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8688388" y="6381750"/>
            <a:ext cx="2665413" cy="287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732B6C-19EE-411C-96C5-EFAF8DE881EA}" type="datetime1">
              <a:rPr lang="fi-FI" smtClean="0"/>
              <a:pPr/>
              <a:t>11.5.2021</a:t>
            </a:fld>
            <a:endParaRPr lang="fi-FI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9788" y="6381749"/>
            <a:ext cx="7848600" cy="287339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352213" y="6381750"/>
            <a:ext cx="576262" cy="287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935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88437" y="2082800"/>
            <a:ext cx="8287288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0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636584" cy="3146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7573C-5693-436F-919D-43F85086E542}" type="datetime1">
              <a:rPr lang="fi-FI" noProof="0" smtClean="0"/>
              <a:t>11.5.2021</a:t>
            </a:fld>
            <a:endParaRPr lang="fi-FI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5F23-9948-9C48-82BF-76A5EF201BAB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97351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712259"/>
            <a:ext cx="10661459" cy="4450002"/>
          </a:xfrm>
        </p:spPr>
        <p:txBody>
          <a:bodyPr numCol="2" spcCol="252000"/>
          <a:lstStyle/>
          <a:p>
            <a:pPr lvl="0"/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ABFB235-5D67-4CEA-9987-B1BF0608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1AA61-3562-4BD5-B0D9-BF449861B708}" type="datetime1">
              <a:rPr lang="fi-FI" smtClean="0"/>
              <a:t>11.5.2021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CA1E7EF-B33D-414C-8711-41FC7503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9A1AEE5-A5DB-40CB-B5D4-D324B32C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3D2D5F4-4871-4469-8343-ED7F6811B37D}" type="slidenum">
              <a:rPr lang="fi-FI" smtClean="0"/>
              <a:pPr algn="l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785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074" y="895073"/>
            <a:ext cx="10182726" cy="811656"/>
          </a:xfrm>
        </p:spPr>
        <p:txBody>
          <a:bodyPr>
            <a:normAutofit/>
          </a:bodyPr>
          <a:lstStyle>
            <a:lvl1pPr>
              <a:defRPr sz="4000" b="0" i="0"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074" y="1913471"/>
            <a:ext cx="10182726" cy="4263491"/>
          </a:xfrm>
        </p:spPr>
        <p:txBody>
          <a:bodyPr/>
          <a:lstStyle>
            <a:lvl1pPr>
              <a:defRPr sz="2400" b="0" i="0">
                <a:latin typeface="+mn-lt"/>
                <a:cs typeface="Cambria"/>
              </a:defRPr>
            </a:lvl1pPr>
            <a:lvl2pPr>
              <a:defRPr sz="2000" b="0" i="0">
                <a:latin typeface="+mn-lt"/>
                <a:cs typeface="Cambria"/>
              </a:defRPr>
            </a:lvl2pPr>
            <a:lvl3pPr>
              <a:defRPr sz="1800" b="0" i="0">
                <a:latin typeface="+mn-lt"/>
                <a:cs typeface="Cambria"/>
              </a:defRPr>
            </a:lvl3pPr>
            <a:lvl4pPr>
              <a:defRPr sz="1600" b="0" i="0">
                <a:latin typeface="+mn-lt"/>
                <a:cs typeface="Cambria"/>
              </a:defRPr>
            </a:lvl4pPr>
            <a:lvl5pPr>
              <a:defRPr sz="1400" b="0" i="0">
                <a:latin typeface="+mn-lt"/>
                <a:cs typeface="Cambr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6" y="48126"/>
            <a:ext cx="793671" cy="84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609970"/>
            <a:ext cx="10515600" cy="810511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8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007361"/>
            <a:ext cx="5181600" cy="3169602"/>
          </a:xfrm>
          <a:solidFill>
            <a:srgbClr val="FFFFFF"/>
          </a:solidFill>
        </p:spPr>
        <p:txBody>
          <a:bodyPr lIns="360000" tIns="360000" rIns="360000" bIns="36000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3007361"/>
            <a:ext cx="5181600" cy="3169602"/>
          </a:xfrm>
          <a:solidFill>
            <a:srgbClr val="FFFFFF"/>
          </a:solidFill>
        </p:spPr>
        <p:txBody>
          <a:bodyPr lIns="360000" tIns="360000" rIns="360000" bIns="36000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4"/>
          </p:nvPr>
        </p:nvSpPr>
        <p:spPr>
          <a:xfrm>
            <a:off x="831850" y="1188721"/>
            <a:ext cx="5187950" cy="1676399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spc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5"/>
          </p:nvPr>
        </p:nvSpPr>
        <p:spPr>
          <a:xfrm>
            <a:off x="6165850" y="1188721"/>
            <a:ext cx="5187950" cy="1676399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spc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838200" y="569330"/>
            <a:ext cx="5187950" cy="52323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200" spc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7"/>
          </p:nvPr>
        </p:nvSpPr>
        <p:spPr>
          <a:xfrm>
            <a:off x="6165850" y="569330"/>
            <a:ext cx="5187950" cy="52323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200" spc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8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838200" y="2090912"/>
            <a:ext cx="3343930" cy="4079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4"/>
          </p:nvPr>
        </p:nvSpPr>
        <p:spPr>
          <a:xfrm>
            <a:off x="1128920" y="2373122"/>
            <a:ext cx="2758152" cy="15008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609971"/>
            <a:ext cx="10515600" cy="100631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spc="0">
                <a:latin typeface="+mn-lt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41" name="Content Placeholder 5"/>
          <p:cNvSpPr>
            <a:spLocks noGrp="1"/>
          </p:cNvSpPr>
          <p:nvPr>
            <p:ph sz="quarter" idx="17"/>
          </p:nvPr>
        </p:nvSpPr>
        <p:spPr>
          <a:xfrm>
            <a:off x="1128920" y="4181826"/>
            <a:ext cx="2758151" cy="1693254"/>
          </a:xfr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500"/>
              </a:spcAft>
              <a:buFont typeface="Arial"/>
              <a:buNone/>
              <a:defRPr sz="2400">
                <a:latin typeface="+mn-lt"/>
              </a:defRPr>
            </a:lvl1pPr>
            <a:lvl2pPr marL="432000" indent="0">
              <a:buFont typeface="Arial"/>
              <a:buNone/>
              <a:defRPr/>
            </a:lvl2pPr>
            <a:lvl3pPr marL="828000" indent="0">
              <a:buFont typeface="Arial"/>
              <a:buNone/>
              <a:defRPr/>
            </a:lvl3pPr>
            <a:lvl4pPr marL="1188000" indent="0">
              <a:buFont typeface="Arial"/>
              <a:buNone/>
              <a:defRPr/>
            </a:lvl4pPr>
            <a:lvl5pPr marL="1548000" indent="0">
              <a:buFont typeface="Arial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9" name="Rectangle 48"/>
          <p:cNvSpPr/>
          <p:nvPr userDrawn="1"/>
        </p:nvSpPr>
        <p:spPr>
          <a:xfrm>
            <a:off x="4430211" y="2090912"/>
            <a:ext cx="3343930" cy="4079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50" name="Picture Placeholder 2"/>
          <p:cNvSpPr>
            <a:spLocks noGrp="1"/>
          </p:cNvSpPr>
          <p:nvPr>
            <p:ph type="pic" idx="18"/>
          </p:nvPr>
        </p:nvSpPr>
        <p:spPr>
          <a:xfrm>
            <a:off x="4720931" y="2373122"/>
            <a:ext cx="2758152" cy="15008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51" name="Content Placeholder 5"/>
          <p:cNvSpPr>
            <a:spLocks noGrp="1"/>
          </p:cNvSpPr>
          <p:nvPr>
            <p:ph sz="quarter" idx="19"/>
          </p:nvPr>
        </p:nvSpPr>
        <p:spPr>
          <a:xfrm>
            <a:off x="4720931" y="4181826"/>
            <a:ext cx="2758151" cy="1693254"/>
          </a:xfr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500"/>
              </a:spcAft>
              <a:buFont typeface="Arial"/>
              <a:buNone/>
              <a:defRPr sz="2400">
                <a:latin typeface="+mn-lt"/>
              </a:defRPr>
            </a:lvl1pPr>
            <a:lvl2pPr marL="432000" indent="0">
              <a:buFont typeface="Arial"/>
              <a:buNone/>
              <a:defRPr/>
            </a:lvl2pPr>
            <a:lvl3pPr marL="828000" indent="0">
              <a:buFont typeface="Arial"/>
              <a:buNone/>
              <a:defRPr/>
            </a:lvl3pPr>
            <a:lvl4pPr marL="1188000" indent="0">
              <a:buFont typeface="Arial"/>
              <a:buNone/>
              <a:defRPr/>
            </a:lvl4pPr>
            <a:lvl5pPr marL="1548000" indent="0">
              <a:buFont typeface="Arial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2" name="Rectangle 51"/>
          <p:cNvSpPr/>
          <p:nvPr userDrawn="1"/>
        </p:nvSpPr>
        <p:spPr>
          <a:xfrm>
            <a:off x="8011458" y="2090912"/>
            <a:ext cx="3343930" cy="4079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53" name="Picture Placeholder 2"/>
          <p:cNvSpPr>
            <a:spLocks noGrp="1"/>
          </p:cNvSpPr>
          <p:nvPr>
            <p:ph type="pic" idx="20"/>
          </p:nvPr>
        </p:nvSpPr>
        <p:spPr>
          <a:xfrm>
            <a:off x="8302178" y="2373122"/>
            <a:ext cx="2758152" cy="15008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54" name="Content Placeholder 5"/>
          <p:cNvSpPr>
            <a:spLocks noGrp="1"/>
          </p:cNvSpPr>
          <p:nvPr>
            <p:ph sz="quarter" idx="21"/>
          </p:nvPr>
        </p:nvSpPr>
        <p:spPr>
          <a:xfrm>
            <a:off x="8302178" y="4181826"/>
            <a:ext cx="2758151" cy="1693254"/>
          </a:xfr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500"/>
              </a:spcAft>
              <a:buFont typeface="Arial"/>
              <a:buNone/>
              <a:defRPr sz="2400">
                <a:latin typeface="+mn-lt"/>
              </a:defRPr>
            </a:lvl1pPr>
            <a:lvl2pPr marL="432000" indent="0">
              <a:buFont typeface="Arial"/>
              <a:buNone/>
              <a:defRPr/>
            </a:lvl2pPr>
            <a:lvl3pPr marL="828000" indent="0">
              <a:buFont typeface="Arial"/>
              <a:buNone/>
              <a:defRPr/>
            </a:lvl3pPr>
            <a:lvl4pPr marL="1188000" indent="0">
              <a:buFont typeface="Arial"/>
              <a:buNone/>
              <a:defRPr/>
            </a:lvl4pPr>
            <a:lvl5pPr marL="1548000" indent="0">
              <a:buFont typeface="Arial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2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609971"/>
            <a:ext cx="10515600" cy="66002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17"/>
          </p:nvPr>
        </p:nvSpPr>
        <p:spPr>
          <a:xfrm>
            <a:off x="839788" y="1747521"/>
            <a:ext cx="3342342" cy="4422594"/>
          </a:xfrm>
          <a:solidFill>
            <a:srgbClr val="FFFFFF"/>
          </a:solidFill>
          <a:ln>
            <a:noFill/>
          </a:ln>
        </p:spPr>
        <p:txBody>
          <a:bodyPr wrap="square" lIns="360000" tIns="360000" rIns="360000" bIns="360000"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1000"/>
              </a:spcAft>
              <a:buFont typeface="Arial"/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32000" indent="0">
              <a:buFont typeface="Arial"/>
              <a:buNone/>
              <a:defRPr/>
            </a:lvl2pPr>
            <a:lvl3pPr marL="828000" indent="0">
              <a:buFont typeface="Arial"/>
              <a:buNone/>
              <a:defRPr/>
            </a:lvl3pPr>
            <a:lvl4pPr marL="1188000" indent="0">
              <a:buFont typeface="Arial"/>
              <a:buNone/>
              <a:defRPr/>
            </a:lvl4pPr>
            <a:lvl5pPr marL="1548000" indent="0">
              <a:buFont typeface="Arial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sz="quarter" idx="22"/>
          </p:nvPr>
        </p:nvSpPr>
        <p:spPr>
          <a:xfrm>
            <a:off x="4430211" y="1747521"/>
            <a:ext cx="3342342" cy="4422594"/>
          </a:xfrm>
          <a:solidFill>
            <a:srgbClr val="FFFFFF"/>
          </a:solidFill>
          <a:ln>
            <a:noFill/>
          </a:ln>
        </p:spPr>
        <p:txBody>
          <a:bodyPr wrap="square" lIns="360000" tIns="360000" rIns="360000" bIns="360000"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1000"/>
              </a:spcAft>
              <a:buFont typeface="Arial"/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32000" indent="0">
              <a:buFont typeface="Arial"/>
              <a:buNone/>
              <a:defRPr/>
            </a:lvl2pPr>
            <a:lvl3pPr marL="828000" indent="0">
              <a:buFont typeface="Arial"/>
              <a:buNone/>
              <a:defRPr/>
            </a:lvl3pPr>
            <a:lvl4pPr marL="1188000" indent="0">
              <a:buFont typeface="Arial"/>
              <a:buNone/>
              <a:defRPr/>
            </a:lvl4pPr>
            <a:lvl5pPr marL="1548000" indent="0">
              <a:buFont typeface="Arial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23"/>
          </p:nvPr>
        </p:nvSpPr>
        <p:spPr>
          <a:xfrm>
            <a:off x="8013046" y="1747521"/>
            <a:ext cx="3342342" cy="4422594"/>
          </a:xfrm>
          <a:solidFill>
            <a:srgbClr val="FFFFFF"/>
          </a:solidFill>
          <a:ln>
            <a:noFill/>
          </a:ln>
        </p:spPr>
        <p:txBody>
          <a:bodyPr wrap="square" lIns="360000" tIns="360000" rIns="360000" bIns="360000"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1000"/>
              </a:spcAft>
              <a:buFont typeface="Arial"/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32000" indent="0">
              <a:buFont typeface="Arial"/>
              <a:buNone/>
              <a:defRPr/>
            </a:lvl2pPr>
            <a:lvl3pPr marL="828000" indent="0">
              <a:buFont typeface="Arial"/>
              <a:buNone/>
              <a:defRPr/>
            </a:lvl3pPr>
            <a:lvl4pPr marL="1188000" indent="0">
              <a:buFont typeface="Arial"/>
              <a:buNone/>
              <a:defRPr/>
            </a:lvl4pPr>
            <a:lvl5pPr marL="1548000" indent="0">
              <a:buFont typeface="Arial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8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718597"/>
            <a:ext cx="6172200" cy="51424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718596"/>
            <a:ext cx="3932237" cy="105282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5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64C4533-D26C-404A-81A8-51580101E6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 i="0"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+mn-lt"/>
                <a:cs typeface="Cambria"/>
              </a:defRPr>
            </a:lvl1pPr>
            <a:lvl2pPr>
              <a:defRPr b="0" i="0">
                <a:latin typeface="+mn-lt"/>
                <a:cs typeface="Cambria"/>
              </a:defRPr>
            </a:lvl2pPr>
            <a:lvl3pPr>
              <a:defRPr b="0" i="0">
                <a:latin typeface="+mn-lt"/>
                <a:cs typeface="Cambria"/>
              </a:defRPr>
            </a:lvl3pPr>
            <a:lvl4pPr>
              <a:defRPr b="0" i="0">
                <a:latin typeface="+mn-lt"/>
                <a:cs typeface="Cambria"/>
              </a:defRPr>
            </a:lvl4pPr>
            <a:lvl5pPr>
              <a:defRPr b="0" i="0">
                <a:latin typeface="+mn-lt"/>
                <a:cs typeface="Cambr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8688388" y="6381750"/>
            <a:ext cx="2665413" cy="2873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7D81FF-9ED0-46FB-97CB-7B8F43D4EA02}" type="datetime1">
              <a:rPr lang="fi-FI" smtClean="0"/>
              <a:t>11.5.2021</a:t>
            </a:fld>
            <a:endParaRPr lang="fi-FI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9788" y="6381749"/>
            <a:ext cx="7848600" cy="287339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352213" y="6381750"/>
            <a:ext cx="576262" cy="2873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91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6AD6E0E-5542-A847-BE1B-C3D959B884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0" y="0"/>
            <a:ext cx="121821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 i="0">
                <a:latin typeface="+mn-lt"/>
                <a:cs typeface="Cambria"/>
              </a:defRPr>
            </a:lvl1pPr>
          </a:lstStyle>
          <a:p>
            <a:r>
              <a:rPr lang="fi-FI" noProof="0"/>
              <a:t>Muokkaa </a:t>
            </a:r>
            <a:r>
              <a:rPr lang="fi-FI" noProof="0" err="1"/>
              <a:t>perustyyl</a:t>
            </a:r>
            <a:r>
              <a:rPr lang="fi-FI" noProof="0"/>
              <a:t>. </a:t>
            </a:r>
            <a:r>
              <a:rPr lang="fi-FI" noProof="0" err="1"/>
              <a:t>napsautt</a:t>
            </a:r>
            <a:r>
              <a:rPr lang="fi-FI" noProof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+mn-lt"/>
                <a:cs typeface="Cambria"/>
              </a:defRPr>
            </a:lvl1pPr>
            <a:lvl2pPr>
              <a:defRPr b="0" i="0">
                <a:latin typeface="+mn-lt"/>
                <a:cs typeface="Cambria"/>
              </a:defRPr>
            </a:lvl2pPr>
            <a:lvl3pPr>
              <a:defRPr b="0" i="0">
                <a:latin typeface="+mn-lt"/>
                <a:cs typeface="Cambria"/>
              </a:defRPr>
            </a:lvl3pPr>
            <a:lvl4pPr>
              <a:defRPr b="0" i="0">
                <a:latin typeface="+mn-lt"/>
                <a:cs typeface="Cambria"/>
              </a:defRPr>
            </a:lvl4pPr>
            <a:lvl5pPr>
              <a:defRPr b="0" i="0">
                <a:latin typeface="+mn-lt"/>
                <a:cs typeface="Cambr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8688388" y="6381750"/>
            <a:ext cx="2665413" cy="2873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D18FE13-F76D-44F1-BF96-2FD1B136718E}" type="datetime1">
              <a:rPr lang="fi-FI" smtClean="0"/>
              <a:t>11.5.2021</a:t>
            </a:fld>
            <a:endParaRPr lang="fi-FI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9788" y="6381749"/>
            <a:ext cx="7848600" cy="287339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352213" y="6381750"/>
            <a:ext cx="576262" cy="2873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281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EFE16D8-D182-024B-8305-4958C8219F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410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 i="0"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+mn-lt"/>
                <a:cs typeface="Cambria"/>
              </a:defRPr>
            </a:lvl1pPr>
            <a:lvl2pPr>
              <a:defRPr b="0" i="0">
                <a:latin typeface="+mn-lt"/>
                <a:cs typeface="Cambria"/>
              </a:defRPr>
            </a:lvl2pPr>
            <a:lvl3pPr>
              <a:defRPr b="0" i="0">
                <a:latin typeface="+mn-lt"/>
                <a:cs typeface="Cambria"/>
              </a:defRPr>
            </a:lvl3pPr>
            <a:lvl4pPr>
              <a:defRPr b="0" i="0">
                <a:latin typeface="+mn-lt"/>
                <a:cs typeface="Cambria"/>
              </a:defRPr>
            </a:lvl4pPr>
            <a:lvl5pPr>
              <a:defRPr b="0" i="0">
                <a:latin typeface="+mn-lt"/>
                <a:cs typeface="Cambr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8688388" y="6381750"/>
            <a:ext cx="2665413" cy="2873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732B6C-19EE-411C-96C5-EFAF8DE881EA}" type="datetime1">
              <a:rPr lang="fi-FI" smtClean="0"/>
              <a:t>11.5.2021</a:t>
            </a:fld>
            <a:endParaRPr lang="fi-FI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9788" y="6381749"/>
            <a:ext cx="7848600" cy="287339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352213" y="6381750"/>
            <a:ext cx="576262" cy="2873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93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7C0F1D-0875-6F47-B7FA-8858D4BC6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 i="0"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+mn-lt"/>
                <a:cs typeface="Cambria"/>
              </a:defRPr>
            </a:lvl1pPr>
            <a:lvl2pPr>
              <a:defRPr b="0" i="0">
                <a:latin typeface="+mn-lt"/>
                <a:cs typeface="Cambria"/>
              </a:defRPr>
            </a:lvl2pPr>
            <a:lvl3pPr>
              <a:defRPr b="0" i="0">
                <a:latin typeface="+mn-lt"/>
                <a:cs typeface="Cambria"/>
              </a:defRPr>
            </a:lvl3pPr>
            <a:lvl4pPr>
              <a:defRPr b="0" i="0">
                <a:latin typeface="+mn-lt"/>
                <a:cs typeface="Cambria"/>
              </a:defRPr>
            </a:lvl4pPr>
            <a:lvl5pPr>
              <a:defRPr b="0" i="0">
                <a:latin typeface="+mn-lt"/>
                <a:cs typeface="Cambr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8688388" y="6381750"/>
            <a:ext cx="2665413" cy="2873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732B6C-19EE-411C-96C5-EFAF8DE881EA}" type="datetime1">
              <a:rPr lang="fi-FI" smtClean="0"/>
              <a:t>11.5.2021</a:t>
            </a:fld>
            <a:endParaRPr lang="fi-FI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9788" y="6381749"/>
            <a:ext cx="7848600" cy="287339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352213" y="6381750"/>
            <a:ext cx="576262" cy="2873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745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2" y="1712259"/>
            <a:ext cx="5040000" cy="4450002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ABFB235-5D67-4CEA-9987-B1BF0608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3639-85D6-4C66-842B-96796F9FCFA0}" type="datetime1">
              <a:rPr lang="fi-FI" smtClean="0"/>
              <a:t>11.5.2021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CA1E7EF-B33D-414C-8711-41FC7503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9A1AEE5-A5DB-40CB-B5D4-D324B32C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3D2D5F4-4871-4469-8343-ED7F6811B37D}" type="slidenum">
              <a:rPr lang="fi-FI" smtClean="0"/>
              <a:pPr algn="l"/>
              <a:t>‹#›</a:t>
            </a:fld>
            <a:endParaRPr lang="fi-FI"/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40B6FC7A-CD16-4714-AF4E-DB275C0F75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815" y="1712259"/>
            <a:ext cx="5040000" cy="4450002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</a:p>
        </p:txBody>
      </p:sp>
    </p:spTree>
    <p:extLst>
      <p:ext uri="{BB962C8B-B14F-4D97-AF65-F5344CB8AC3E}">
        <p14:creationId xmlns:p14="http://schemas.microsoft.com/office/powerpoint/2010/main" val="37156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6C4A38-F381-7C45-BAD0-CA325E896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 i="0"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+mn-lt"/>
                <a:cs typeface="Cambria"/>
              </a:defRPr>
            </a:lvl1pPr>
            <a:lvl2pPr>
              <a:defRPr b="0" i="0">
                <a:latin typeface="+mn-lt"/>
                <a:cs typeface="Cambria"/>
              </a:defRPr>
            </a:lvl2pPr>
            <a:lvl3pPr>
              <a:defRPr b="0" i="0">
                <a:latin typeface="+mn-lt"/>
                <a:cs typeface="Cambria"/>
              </a:defRPr>
            </a:lvl3pPr>
            <a:lvl4pPr>
              <a:defRPr b="0" i="0">
                <a:latin typeface="+mn-lt"/>
                <a:cs typeface="Cambria"/>
              </a:defRPr>
            </a:lvl4pPr>
            <a:lvl5pPr>
              <a:defRPr b="0" i="0">
                <a:latin typeface="+mn-lt"/>
                <a:cs typeface="Cambr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8688388" y="6381750"/>
            <a:ext cx="2665413" cy="2873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732B6C-19EE-411C-96C5-EFAF8DE881EA}" type="datetime1">
              <a:rPr lang="fi-FI" smtClean="0"/>
              <a:t>11.5.2021</a:t>
            </a:fld>
            <a:endParaRPr lang="fi-FI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9788" y="6381749"/>
            <a:ext cx="7848600" cy="287339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352213" y="6381750"/>
            <a:ext cx="576262" cy="2873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78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05EDC5-2F4C-A14C-94C3-DFDC071498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 i="0"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+mn-lt"/>
                <a:cs typeface="Cambria"/>
              </a:defRPr>
            </a:lvl1pPr>
            <a:lvl2pPr>
              <a:defRPr b="0" i="0">
                <a:latin typeface="+mn-lt"/>
                <a:cs typeface="Cambria"/>
              </a:defRPr>
            </a:lvl2pPr>
            <a:lvl3pPr>
              <a:defRPr b="0" i="0">
                <a:latin typeface="+mn-lt"/>
                <a:cs typeface="Cambria"/>
              </a:defRPr>
            </a:lvl3pPr>
            <a:lvl4pPr>
              <a:defRPr b="0" i="0">
                <a:latin typeface="+mn-lt"/>
                <a:cs typeface="Cambria"/>
              </a:defRPr>
            </a:lvl4pPr>
            <a:lvl5pPr>
              <a:defRPr b="0" i="0">
                <a:latin typeface="+mn-lt"/>
                <a:cs typeface="Cambr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8688388" y="6381750"/>
            <a:ext cx="2665413" cy="2873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732B6C-19EE-411C-96C5-EFAF8DE881EA}" type="datetime1">
              <a:rPr lang="fi-FI" smtClean="0"/>
              <a:t>11.5.2021</a:t>
            </a:fld>
            <a:endParaRPr lang="fi-FI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9788" y="6381749"/>
            <a:ext cx="7848600" cy="287339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352213" y="6381750"/>
            <a:ext cx="576262" cy="2873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403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9C520D-85EE-D04F-AEB9-FF86AB12C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 i="0"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+mn-lt"/>
                <a:cs typeface="Cambria"/>
              </a:defRPr>
            </a:lvl1pPr>
            <a:lvl2pPr>
              <a:defRPr b="0" i="0">
                <a:latin typeface="+mn-lt"/>
                <a:cs typeface="Cambria"/>
              </a:defRPr>
            </a:lvl2pPr>
            <a:lvl3pPr>
              <a:defRPr b="0" i="0">
                <a:latin typeface="+mn-lt"/>
                <a:cs typeface="Cambria"/>
              </a:defRPr>
            </a:lvl3pPr>
            <a:lvl4pPr>
              <a:defRPr b="0" i="0">
                <a:latin typeface="+mn-lt"/>
                <a:cs typeface="Cambria"/>
              </a:defRPr>
            </a:lvl4pPr>
            <a:lvl5pPr>
              <a:defRPr b="0" i="0">
                <a:latin typeface="+mn-lt"/>
                <a:cs typeface="Cambria"/>
              </a:defRPr>
            </a:lvl5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8688388" y="6381750"/>
            <a:ext cx="2665413" cy="2873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732B6C-19EE-411C-96C5-EFAF8DE881EA}" type="datetime1">
              <a:rPr lang="fi-FI" smtClean="0"/>
              <a:t>11.5.2021</a:t>
            </a:fld>
            <a:endParaRPr lang="fi-FI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9788" y="6381749"/>
            <a:ext cx="7848600" cy="287339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352213" y="6381750"/>
            <a:ext cx="576262" cy="2873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C05F23-9948-9C48-82BF-76A5EF201BA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484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OTF_Otsikkodi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708"/>
          <a:stretch/>
        </p:blipFill>
        <p:spPr>
          <a:xfrm>
            <a:off x="3622040" y="0"/>
            <a:ext cx="8569960" cy="6858000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5059680" y="4557413"/>
            <a:ext cx="621792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3"/>
          </p:nvPr>
        </p:nvSpPr>
        <p:spPr>
          <a:xfrm>
            <a:off x="5059680" y="1005840"/>
            <a:ext cx="621792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55" y="159237"/>
            <a:ext cx="2596158" cy="259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2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907F06-6819-4538-9869-8DF5810E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6" y="320675"/>
            <a:ext cx="7496174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6D7C241-014E-4726-BCEB-483E099C9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26" y="1825625"/>
            <a:ext cx="7496174" cy="4851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FEA23B3-EA4E-4D17-9A67-7B1EEA211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5"/>
            <a:ext cx="3740274" cy="685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096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0"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074" y="895073"/>
            <a:ext cx="10182726" cy="811656"/>
          </a:xfrm>
        </p:spPr>
        <p:txBody>
          <a:bodyPr>
            <a:normAutofit/>
          </a:bodyPr>
          <a:lstStyle>
            <a:lvl1pPr>
              <a:defRPr sz="4000" b="0" i="0"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074" y="1913471"/>
            <a:ext cx="10182726" cy="4263491"/>
          </a:xfrm>
        </p:spPr>
        <p:txBody>
          <a:bodyPr/>
          <a:lstStyle>
            <a:lvl1pPr>
              <a:defRPr sz="2400" b="0" i="0">
                <a:latin typeface="+mn-lt"/>
                <a:cs typeface="Cambria"/>
              </a:defRPr>
            </a:lvl1pPr>
            <a:lvl2pPr>
              <a:defRPr sz="2000" b="0" i="0">
                <a:latin typeface="+mn-lt"/>
                <a:cs typeface="Cambria"/>
              </a:defRPr>
            </a:lvl2pPr>
            <a:lvl3pPr>
              <a:defRPr sz="1800" b="0" i="0">
                <a:latin typeface="+mn-lt"/>
                <a:cs typeface="Cambria"/>
              </a:defRPr>
            </a:lvl3pPr>
            <a:lvl4pPr>
              <a:defRPr sz="1600" b="0" i="0">
                <a:latin typeface="+mn-lt"/>
                <a:cs typeface="Cambria"/>
              </a:defRPr>
            </a:lvl4pPr>
            <a:lvl5pPr>
              <a:defRPr sz="1400" b="0" i="0">
                <a:latin typeface="+mn-lt"/>
                <a:cs typeface="Cambr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" y="48126"/>
            <a:ext cx="793671" cy="84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88437" y="2082800"/>
            <a:ext cx="8287288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3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0"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609970"/>
            <a:ext cx="10515600" cy="810511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2" y="2078825"/>
            <a:ext cx="5040000" cy="4083436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ABFB235-5D67-4CEA-9987-B1BF0608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2491E-618A-480B-B34D-6981618D8CBA}" type="datetime1">
              <a:rPr lang="fi-FI" smtClean="0"/>
              <a:t>11.5.2021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CA1E7EF-B33D-414C-8711-41FC7503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9A1AEE5-A5DB-40CB-B5D4-D324B32C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03D2D5F4-4871-4469-8343-ED7F6811B37D}" type="slidenum">
              <a:rPr lang="fi-FI" smtClean="0"/>
              <a:pPr algn="l"/>
              <a:t>‹#›</a:t>
            </a:fld>
            <a:endParaRPr lang="fi-FI"/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40B6FC7A-CD16-4714-AF4E-DB275C0F75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815" y="2078825"/>
            <a:ext cx="5040000" cy="4083436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5ED84F53-3F6B-4E8D-93DA-AB4D3D43458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58814" y="1712259"/>
            <a:ext cx="5039998" cy="29484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C88A7087-F8FF-4578-909A-C8F9D7DF3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712259"/>
            <a:ext cx="5039998" cy="29484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</a:p>
        </p:txBody>
      </p:sp>
    </p:spTree>
    <p:extLst>
      <p:ext uri="{BB962C8B-B14F-4D97-AF65-F5344CB8AC3E}">
        <p14:creationId xmlns:p14="http://schemas.microsoft.com/office/powerpoint/2010/main" val="307408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695740"/>
            <a:ext cx="7200000" cy="9448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2" y="1712259"/>
            <a:ext cx="7200000" cy="4449600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07312266-12C9-454A-BF27-8EA4E7CF16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71915" y="260350"/>
            <a:ext cx="3456559" cy="63373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None/>
              <a:defRPr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8" name="Picture 9" descr="Suomen Olympiakomitea">
            <a:extLst>
              <a:ext uri="{FF2B5EF4-FFF2-40B4-BE49-F238E27FC236}">
                <a16:creationId xmlns:a16="http://schemas.microsoft.com/office/drawing/2014/main" id="{A0F5E0B7-D822-434B-9066-774470F406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06" y="6064495"/>
            <a:ext cx="521648" cy="56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8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95740"/>
            <a:ext cx="10874375" cy="9448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712259"/>
            <a:ext cx="10874375" cy="44500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B7EE758-1955-4ECF-A6DD-011EFA3D6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14317"/>
            <a:ext cx="533400" cy="2888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rgbClr val="1C4F96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 algn="l"/>
              <a:t>‹#›</a:t>
            </a:fld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01483E-483F-47D3-AD16-1A9A682B8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2213" y="6414317"/>
            <a:ext cx="1600293" cy="2888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rgbClr val="1C4F96"/>
                </a:solidFill>
              </a:defRPr>
            </a:lvl1pPr>
          </a:lstStyle>
          <a:p>
            <a:fld id="{D6843E32-B745-4244-9020-3B8321B2F541}" type="datetime1">
              <a:rPr lang="fi-FI" smtClean="0"/>
              <a:t>11.5.2021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FDCAB2B-23AF-4B8F-8F67-2952F4848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4317"/>
            <a:ext cx="4114800" cy="2888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rgbClr val="1C4F96"/>
                </a:solidFill>
              </a:defRPr>
            </a:lvl1pPr>
          </a:lstStyle>
          <a:p>
            <a:endParaRPr lang="fi-FI"/>
          </a:p>
        </p:txBody>
      </p:sp>
      <p:pic>
        <p:nvPicPr>
          <p:cNvPr id="9" name="Picture 9" descr="Suomen Olympiakomitea">
            <a:extLst>
              <a:ext uri="{FF2B5EF4-FFF2-40B4-BE49-F238E27FC236}">
                <a16:creationId xmlns:a16="http://schemas.microsoft.com/office/drawing/2014/main" id="{0239F161-EBEE-44D3-A918-1DE00897B6F6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8658" y="6064495"/>
            <a:ext cx="521648" cy="56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4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61" r:id="rId6"/>
    <p:sldLayoutId id="2147483660" r:id="rId7"/>
    <p:sldLayoutId id="2147483662" r:id="rId8"/>
    <p:sldLayoutId id="2147483663" r:id="rId9"/>
    <p:sldLayoutId id="2147483669" r:id="rId10"/>
    <p:sldLayoutId id="2147483668" r:id="rId11"/>
    <p:sldLayoutId id="2147483670" r:id="rId12"/>
    <p:sldLayoutId id="2147483676" r:id="rId13"/>
    <p:sldLayoutId id="2147483677" r:id="rId14"/>
    <p:sldLayoutId id="2147483678" r:id="rId15"/>
    <p:sldLayoutId id="2147483664" r:id="rId16"/>
    <p:sldLayoutId id="2147483665" r:id="rId17"/>
    <p:sldLayoutId id="2147483667" r:id="rId18"/>
    <p:sldLayoutId id="2147483651" r:id="rId19"/>
    <p:sldLayoutId id="2147483666" r:id="rId20"/>
    <p:sldLayoutId id="2147483654" r:id="rId21"/>
    <p:sldLayoutId id="2147483675" r:id="rId22"/>
    <p:sldLayoutId id="2147483655" r:id="rId23"/>
    <p:sldLayoutId id="2147483671" r:id="rId24"/>
    <p:sldLayoutId id="2147483991" r:id="rId25"/>
    <p:sldLayoutId id="2147483992" r:id="rId26"/>
    <p:sldLayoutId id="2147483993" r:id="rId2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4F96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4F96"/>
          </a:solidFill>
          <a:latin typeface="+mn-lt"/>
          <a:ea typeface="+mn-ea"/>
          <a:cs typeface="+mn-cs"/>
        </a:defRPr>
      </a:lvl1pPr>
      <a:lvl2pPr marL="627063" indent="-17938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4F96"/>
          </a:solidFill>
          <a:latin typeface="+mn-lt"/>
          <a:ea typeface="+mn-ea"/>
          <a:cs typeface="+mn-cs"/>
        </a:defRPr>
      </a:lvl2pPr>
      <a:lvl3pPr marL="1076325" indent="-17938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4F96"/>
          </a:solidFill>
          <a:latin typeface="+mn-lt"/>
          <a:ea typeface="+mn-ea"/>
          <a:cs typeface="+mn-cs"/>
        </a:defRPr>
      </a:lvl3pPr>
      <a:lvl4pPr marL="1344613" indent="-17938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4F96"/>
          </a:solidFill>
          <a:latin typeface="+mn-lt"/>
          <a:ea typeface="+mn-ea"/>
          <a:cs typeface="+mn-cs"/>
        </a:defRPr>
      </a:lvl4pPr>
      <a:lvl5pPr marL="1612900" indent="-1778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4F9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415" userDrawn="1">
          <p15:clr>
            <a:srgbClr val="F26B43"/>
          </p15:clr>
        </p15:guide>
        <p15:guide id="4" pos="7265" userDrawn="1">
          <p15:clr>
            <a:srgbClr val="F26B43"/>
          </p15:clr>
        </p15:guide>
        <p15:guide id="5" pos="7514" userDrawn="1">
          <p15:clr>
            <a:srgbClr val="F26B43"/>
          </p15:clr>
        </p15:guide>
        <p15:guide id="6" pos="166" userDrawn="1">
          <p15:clr>
            <a:srgbClr val="F26B43"/>
          </p15:clr>
        </p15:guide>
        <p15:guide id="7" orient="horz" pos="164" userDrawn="1">
          <p15:clr>
            <a:srgbClr val="F26B43"/>
          </p15:clr>
        </p15:guide>
        <p15:guide id="8" orient="horz" pos="41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09970"/>
            <a:ext cx="10515600" cy="108071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13471"/>
            <a:ext cx="10515600" cy="42634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6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spc="50">
          <a:solidFill>
            <a:schemeClr val="tx1"/>
          </a:solidFill>
          <a:latin typeface="+mn-lt"/>
          <a:ea typeface="Arial" charset="0"/>
          <a:cs typeface="Cambria"/>
        </a:defRPr>
      </a:lvl1pPr>
    </p:titleStyle>
    <p:bodyStyle>
      <a:lvl1pPr marL="365125" indent="-365125" algn="l" defTabSz="9144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SzPct val="90000"/>
        <a:buFontTx/>
        <a:buBlip>
          <a:blip r:embed="rId7"/>
        </a:buBlip>
        <a:tabLst/>
        <a:defRPr sz="2800" b="0" i="0" kern="1200">
          <a:solidFill>
            <a:schemeClr val="tx1"/>
          </a:solidFill>
          <a:latin typeface="+mn-lt"/>
          <a:ea typeface="Arial" charset="0"/>
          <a:cs typeface="Cambria"/>
        </a:defRPr>
      </a:lvl1pPr>
      <a:lvl2pPr marL="669925" indent="-304800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7"/>
        </a:buBlip>
        <a:tabLst/>
        <a:defRPr sz="2400" b="0" i="0" kern="1200">
          <a:solidFill>
            <a:schemeClr val="tx1"/>
          </a:solidFill>
          <a:latin typeface="+mn-lt"/>
          <a:ea typeface="Arial" charset="0"/>
          <a:cs typeface="Cambria"/>
        </a:defRPr>
      </a:lvl2pPr>
      <a:lvl3pPr marL="933450" indent="-263525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7"/>
        </a:buBlip>
        <a:tabLst/>
        <a:defRPr sz="2200" b="0" i="0" kern="1200">
          <a:solidFill>
            <a:schemeClr val="tx1"/>
          </a:solidFill>
          <a:latin typeface="+mn-lt"/>
          <a:ea typeface="Arial" charset="0"/>
          <a:cs typeface="Cambria"/>
        </a:defRPr>
      </a:lvl3pPr>
      <a:lvl4pPr marL="1208088" indent="-274638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7"/>
        </a:buBlip>
        <a:tabLst/>
        <a:defRPr sz="2000" b="0" i="0" kern="1200">
          <a:solidFill>
            <a:schemeClr val="tx1"/>
          </a:solidFill>
          <a:latin typeface="+mn-lt"/>
          <a:ea typeface="Arial" charset="0"/>
          <a:cs typeface="Cambria"/>
        </a:defRPr>
      </a:lvl4pPr>
      <a:lvl5pPr marL="1473200" indent="-265113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7"/>
        </a:buBlip>
        <a:tabLst/>
        <a:defRPr sz="2000" b="0" i="0" kern="1200">
          <a:solidFill>
            <a:schemeClr val="tx1"/>
          </a:solidFill>
          <a:latin typeface="+mn-lt"/>
          <a:ea typeface="Arial" charset="0"/>
          <a:cs typeface="Cambri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09970"/>
            <a:ext cx="10515600" cy="108071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13471"/>
            <a:ext cx="10515600" cy="42634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1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spc="50">
          <a:solidFill>
            <a:schemeClr val="tx1"/>
          </a:solidFill>
          <a:latin typeface="+mn-lt"/>
          <a:ea typeface="Arial" charset="0"/>
          <a:cs typeface="Cambria"/>
        </a:defRPr>
      </a:lvl1pPr>
    </p:titleStyle>
    <p:bodyStyle>
      <a:lvl1pPr marL="365125" indent="-365125" algn="l" defTabSz="9144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SzPct val="90000"/>
        <a:buFontTx/>
        <a:buBlip>
          <a:blip r:embed="rId10"/>
        </a:buBlip>
        <a:tabLst/>
        <a:defRPr sz="2800" b="0" i="0" kern="1200">
          <a:solidFill>
            <a:schemeClr val="tx1"/>
          </a:solidFill>
          <a:latin typeface="+mn-lt"/>
          <a:ea typeface="Arial" charset="0"/>
          <a:cs typeface="Cambria"/>
        </a:defRPr>
      </a:lvl1pPr>
      <a:lvl2pPr marL="669925" indent="-304800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10"/>
        </a:buBlip>
        <a:tabLst/>
        <a:defRPr sz="2400" b="0" i="0" kern="1200">
          <a:solidFill>
            <a:schemeClr val="tx1"/>
          </a:solidFill>
          <a:latin typeface="+mn-lt"/>
          <a:ea typeface="Arial" charset="0"/>
          <a:cs typeface="Cambria"/>
        </a:defRPr>
      </a:lvl2pPr>
      <a:lvl3pPr marL="933450" indent="-263525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10"/>
        </a:buBlip>
        <a:tabLst/>
        <a:defRPr sz="2200" b="0" i="0" kern="1200">
          <a:solidFill>
            <a:schemeClr val="tx1"/>
          </a:solidFill>
          <a:latin typeface="+mn-lt"/>
          <a:ea typeface="Arial" charset="0"/>
          <a:cs typeface="Cambria"/>
        </a:defRPr>
      </a:lvl3pPr>
      <a:lvl4pPr marL="1208088" indent="-274638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10"/>
        </a:buBlip>
        <a:tabLst/>
        <a:defRPr sz="2000" b="0" i="0" kern="1200">
          <a:solidFill>
            <a:schemeClr val="tx1"/>
          </a:solidFill>
          <a:latin typeface="+mn-lt"/>
          <a:ea typeface="Arial" charset="0"/>
          <a:cs typeface="Cambria"/>
        </a:defRPr>
      </a:lvl4pPr>
      <a:lvl5pPr marL="1473200" indent="-265113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10"/>
        </a:buBlip>
        <a:tabLst/>
        <a:defRPr sz="2000" b="0" i="0" kern="1200">
          <a:solidFill>
            <a:schemeClr val="tx1"/>
          </a:solidFill>
          <a:latin typeface="+mn-lt"/>
          <a:ea typeface="Arial" charset="0"/>
          <a:cs typeface="Cambri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09970"/>
            <a:ext cx="10515600" cy="108071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13471"/>
            <a:ext cx="10515600" cy="42634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  <p:sldLayoutId id="2147483861" r:id="rId25"/>
    <p:sldLayoutId id="2147483862" r:id="rId26"/>
    <p:sldLayoutId id="2147483863" r:id="rId27"/>
    <p:sldLayoutId id="2147483864" r:id="rId28"/>
    <p:sldLayoutId id="2147483865" r:id="rId29"/>
    <p:sldLayoutId id="2147483866" r:id="rId30"/>
    <p:sldLayoutId id="2147483867" r:id="rId31"/>
    <p:sldLayoutId id="2147483868" r:id="rId32"/>
    <p:sldLayoutId id="2147483869" r:id="rId33"/>
    <p:sldLayoutId id="2147483967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spc="50">
          <a:solidFill>
            <a:schemeClr val="tx1"/>
          </a:solidFill>
          <a:latin typeface="+mn-lt"/>
          <a:ea typeface="Arial" charset="0"/>
          <a:cs typeface="Cambria"/>
        </a:defRPr>
      </a:lvl1pPr>
    </p:titleStyle>
    <p:bodyStyle>
      <a:lvl1pPr marL="365125" indent="-365125" algn="l" defTabSz="9144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SzPct val="90000"/>
        <a:buFontTx/>
        <a:buBlip>
          <a:blip r:embed="rId36"/>
        </a:buBlip>
        <a:tabLst/>
        <a:defRPr sz="2800" b="0" i="0" kern="1200">
          <a:solidFill>
            <a:schemeClr val="tx1"/>
          </a:solidFill>
          <a:latin typeface="+mn-lt"/>
          <a:ea typeface="Arial" charset="0"/>
          <a:cs typeface="Cambria"/>
        </a:defRPr>
      </a:lvl1pPr>
      <a:lvl2pPr marL="669925" indent="-304800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36"/>
        </a:buBlip>
        <a:tabLst/>
        <a:defRPr sz="2400" b="0" i="0" kern="1200">
          <a:solidFill>
            <a:schemeClr val="tx1"/>
          </a:solidFill>
          <a:latin typeface="+mn-lt"/>
          <a:ea typeface="Arial" charset="0"/>
          <a:cs typeface="Cambria"/>
        </a:defRPr>
      </a:lvl2pPr>
      <a:lvl3pPr marL="933450" indent="-263525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36"/>
        </a:buBlip>
        <a:tabLst/>
        <a:defRPr sz="2200" b="0" i="0" kern="1200">
          <a:solidFill>
            <a:schemeClr val="tx1"/>
          </a:solidFill>
          <a:latin typeface="+mn-lt"/>
          <a:ea typeface="Arial" charset="0"/>
          <a:cs typeface="Cambria"/>
        </a:defRPr>
      </a:lvl3pPr>
      <a:lvl4pPr marL="1208088" indent="-274638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36"/>
        </a:buBlip>
        <a:tabLst/>
        <a:defRPr sz="2000" b="0" i="0" kern="1200">
          <a:solidFill>
            <a:schemeClr val="tx1"/>
          </a:solidFill>
          <a:latin typeface="+mn-lt"/>
          <a:ea typeface="Arial" charset="0"/>
          <a:cs typeface="Cambria"/>
        </a:defRPr>
      </a:lvl4pPr>
      <a:lvl5pPr marL="1473200" indent="-265113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36"/>
        </a:buBlip>
        <a:tabLst/>
        <a:defRPr sz="2000" b="0" i="0" kern="1200">
          <a:solidFill>
            <a:schemeClr val="tx1"/>
          </a:solidFill>
          <a:latin typeface="+mn-lt"/>
          <a:ea typeface="Arial" charset="0"/>
          <a:cs typeface="Cambri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09970"/>
            <a:ext cx="10515600" cy="108071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13471"/>
            <a:ext cx="10515600" cy="42634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11.5.2021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1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6" r:id="rId2"/>
    <p:sldLayoutId id="2147484026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spc="50">
          <a:solidFill>
            <a:schemeClr val="tx1"/>
          </a:solidFill>
          <a:latin typeface="+mn-lt"/>
          <a:ea typeface="Arial" charset="0"/>
          <a:cs typeface="Cambria"/>
        </a:defRPr>
      </a:lvl1pPr>
    </p:titleStyle>
    <p:bodyStyle>
      <a:lvl1pPr marL="365125" indent="-365125" algn="l" defTabSz="9144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SzPct val="90000"/>
        <a:buFontTx/>
        <a:buBlip>
          <a:blip r:embed="rId5"/>
        </a:buBlip>
        <a:tabLst/>
        <a:defRPr sz="2800" b="0" i="0" kern="1200">
          <a:solidFill>
            <a:schemeClr val="tx1"/>
          </a:solidFill>
          <a:latin typeface="+mn-lt"/>
          <a:ea typeface="Arial" charset="0"/>
          <a:cs typeface="Cambria"/>
        </a:defRPr>
      </a:lvl1pPr>
      <a:lvl2pPr marL="669925" indent="-304800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5"/>
        </a:buBlip>
        <a:tabLst/>
        <a:defRPr sz="2400" b="0" i="0" kern="1200">
          <a:solidFill>
            <a:schemeClr val="tx1"/>
          </a:solidFill>
          <a:latin typeface="+mn-lt"/>
          <a:ea typeface="Arial" charset="0"/>
          <a:cs typeface="Cambria"/>
        </a:defRPr>
      </a:lvl2pPr>
      <a:lvl3pPr marL="933450" indent="-263525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5"/>
        </a:buBlip>
        <a:tabLst/>
        <a:defRPr sz="2200" b="0" i="0" kern="1200">
          <a:solidFill>
            <a:schemeClr val="tx1"/>
          </a:solidFill>
          <a:latin typeface="+mn-lt"/>
          <a:ea typeface="Arial" charset="0"/>
          <a:cs typeface="Cambria"/>
        </a:defRPr>
      </a:lvl3pPr>
      <a:lvl4pPr marL="1208088" indent="-274638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5"/>
        </a:buBlip>
        <a:tabLst/>
        <a:defRPr sz="2000" b="0" i="0" kern="1200">
          <a:solidFill>
            <a:schemeClr val="tx1"/>
          </a:solidFill>
          <a:latin typeface="+mn-lt"/>
          <a:ea typeface="Arial" charset="0"/>
          <a:cs typeface="Cambria"/>
        </a:defRPr>
      </a:lvl4pPr>
      <a:lvl5pPr marL="1473200" indent="-265113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5"/>
        </a:buBlip>
        <a:tabLst/>
        <a:defRPr sz="2000" b="0" i="0" kern="1200">
          <a:solidFill>
            <a:schemeClr val="tx1"/>
          </a:solidFill>
          <a:latin typeface="+mn-lt"/>
          <a:ea typeface="Arial" charset="0"/>
          <a:cs typeface="Cambri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livekatsomo.fi/urheiluvanhempainilta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livekatsomo.fi/urheiluvanhempainilta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2CD355-8868-49B7-B29E-4B76E3441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300" y="2588419"/>
            <a:ext cx="7635203" cy="1681162"/>
          </a:xfrm>
        </p:spPr>
        <p:txBody>
          <a:bodyPr/>
          <a:lstStyle/>
          <a:p>
            <a:r>
              <a:rPr lang="en-GB" sz="4000" err="1"/>
              <a:t>Urheiluakatemia</a:t>
            </a:r>
            <a:r>
              <a:rPr lang="en-GB" sz="4000"/>
              <a:t>- ja </a:t>
            </a:r>
            <a:r>
              <a:rPr lang="en-GB" sz="4000" err="1"/>
              <a:t>urheiluoppilaitosseminaari</a:t>
            </a:r>
            <a:br>
              <a:rPr lang="en-GB" sz="4000"/>
            </a:br>
            <a:r>
              <a:rPr lang="en-GB" sz="2000"/>
              <a:t>6.5.2021</a:t>
            </a:r>
            <a:endParaRPr lang="en-GB" sz="4000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E03170AE-A443-43CC-B069-DE2A5572A97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58813" y="5929884"/>
            <a:ext cx="5024183" cy="288036"/>
          </a:xfrm>
        </p:spPr>
        <p:txBody>
          <a:bodyPr/>
          <a:lstStyle/>
          <a:p>
            <a:r>
              <a:rPr lang="fi-FI"/>
              <a:t>5.11.2020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98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8">
            <a:extLst>
              <a:ext uri="{FF2B5EF4-FFF2-40B4-BE49-F238E27FC236}">
                <a16:creationId xmlns:a16="http://schemas.microsoft.com/office/drawing/2014/main" id="{5E5D15C8-28D4-45F2-95AC-23A067181C1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75510" y="1265293"/>
            <a:ext cx="1998187" cy="2882608"/>
            <a:chOff x="1327" y="1431"/>
            <a:chExt cx="1516" cy="2187"/>
          </a:xfrm>
        </p:grpSpPr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1D0C8F70-55CF-4154-91D9-524A2A33E54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27" y="1431"/>
              <a:ext cx="1516" cy="2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4A41EAB0-E84A-42B6-B10B-913E7B5823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" y="1431"/>
              <a:ext cx="1519" cy="2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F660C170-F575-48A5-8EEA-001C2C099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786" y="223276"/>
            <a:ext cx="8287288" cy="844764"/>
          </a:xfrm>
        </p:spPr>
        <p:txBody>
          <a:bodyPr>
            <a:normAutofit/>
          </a:bodyPr>
          <a:lstStyle/>
          <a:p>
            <a:r>
              <a:rPr lang="fi-FI" sz="2800"/>
              <a:t>Urheiluakatemiasta tukea urheilijaksi kasvuun ja huippu-urheilijan ammattiuralle</a:t>
            </a:r>
          </a:p>
        </p:txBody>
      </p:sp>
      <p:pic>
        <p:nvPicPr>
          <p:cNvPr id="7" name="Sisällön paikkamerkki 6" descr="Kuva, joka sisältää kohteen henkilö, poseeraaminen, maila, peli&#10;&#10;Kuvaus luotu automaattisesti">
            <a:extLst>
              <a:ext uri="{FF2B5EF4-FFF2-40B4-BE49-F238E27FC236}">
                <a16:creationId xmlns:a16="http://schemas.microsoft.com/office/drawing/2014/main" id="{82ED6AD5-214D-4846-8B66-5DBB99F5079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 rot="533562">
            <a:off x="8414351" y="1068040"/>
            <a:ext cx="2746375" cy="3927475"/>
          </a:xfrm>
        </p:spPr>
      </p:pic>
      <p:grpSp>
        <p:nvGrpSpPr>
          <p:cNvPr id="15" name="Group 12">
            <a:extLst>
              <a:ext uri="{FF2B5EF4-FFF2-40B4-BE49-F238E27FC236}">
                <a16:creationId xmlns:a16="http://schemas.microsoft.com/office/drawing/2014/main" id="{22F60DC6-04B0-4A7E-9670-99D2CC3F521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9880" y="2313734"/>
            <a:ext cx="4518706" cy="3502116"/>
            <a:chOff x="681" y="1335"/>
            <a:chExt cx="2827" cy="2191"/>
          </a:xfrm>
        </p:grpSpPr>
        <p:pic>
          <p:nvPicPr>
            <p:cNvPr id="1037" name="Picture 13">
              <a:extLst>
                <a:ext uri="{FF2B5EF4-FFF2-40B4-BE49-F238E27FC236}">
                  <a16:creationId xmlns:a16="http://schemas.microsoft.com/office/drawing/2014/main" id="{30805473-969A-47DE-9326-7220D6EA43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17185">
              <a:off x="2241" y="1335"/>
              <a:ext cx="1267" cy="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11">
              <a:extLst>
                <a:ext uri="{FF2B5EF4-FFF2-40B4-BE49-F238E27FC236}">
                  <a16:creationId xmlns:a16="http://schemas.microsoft.com/office/drawing/2014/main" id="{33C0C98E-E765-435A-BBFF-41D67C8ACA9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81" y="1379"/>
              <a:ext cx="1471" cy="2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4">
            <a:extLst>
              <a:ext uri="{FF2B5EF4-FFF2-40B4-BE49-F238E27FC236}">
                <a16:creationId xmlns:a16="http://schemas.microsoft.com/office/drawing/2014/main" id="{BC9FFDA1-17F9-4EAA-89EB-A533C1B7FC1C}"/>
              </a:ext>
            </a:extLst>
          </p:cNvPr>
          <p:cNvGrpSpPr>
            <a:grpSpLocks noChangeAspect="1"/>
          </p:cNvGrpSpPr>
          <p:nvPr/>
        </p:nvGrpSpPr>
        <p:grpSpPr bwMode="auto">
          <a:xfrm rot="20873324">
            <a:off x="456131" y="2094118"/>
            <a:ext cx="2008260" cy="2899790"/>
            <a:chOff x="2843" y="1394"/>
            <a:chExt cx="1516" cy="2189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B4658DC5-0BB5-40C2-8533-92564F9FF2B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43" y="1394"/>
              <a:ext cx="1516" cy="2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1D04F50D-A7F8-40BA-BF06-7E37DF4FE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" y="1394"/>
              <a:ext cx="1520" cy="2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Nuoli: Oikea 16">
            <a:extLst>
              <a:ext uri="{FF2B5EF4-FFF2-40B4-BE49-F238E27FC236}">
                <a16:creationId xmlns:a16="http://schemas.microsoft.com/office/drawing/2014/main" id="{5A0C19D8-62B1-4C47-BCD4-5B7F8D795AE1}"/>
              </a:ext>
            </a:extLst>
          </p:cNvPr>
          <p:cNvSpPr/>
          <p:nvPr/>
        </p:nvSpPr>
        <p:spPr>
          <a:xfrm>
            <a:off x="728866" y="5377735"/>
            <a:ext cx="10555030" cy="14041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EEF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Sisällöt urheilijan kokonaisvaltaisen kehittymisen tueksi 6-7 vuoden matkalle</a:t>
            </a:r>
          </a:p>
        </p:txBody>
      </p:sp>
      <p:pic>
        <p:nvPicPr>
          <p:cNvPr id="3" name="Kuva 2" descr="Kuva, joka sisältää kohteen urheilu, vesi, uiminen, lainelautailu&#10;&#10;Kuvaus luotu automaattisesti">
            <a:extLst>
              <a:ext uri="{FF2B5EF4-FFF2-40B4-BE49-F238E27FC236}">
                <a16:creationId xmlns:a16="http://schemas.microsoft.com/office/drawing/2014/main" id="{4D92803E-77BC-4C30-BFCE-BA433854F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0539" y="2484745"/>
            <a:ext cx="2131285" cy="30305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76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EDF016-745C-4F9F-A070-AC7832BB5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HUIPPUVAIHEEN KAKSOISURATYÖ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A40C32C-1CFF-4412-A2A2-D4AA60595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43025"/>
            <a:ext cx="10874375" cy="4819236"/>
          </a:xfrm>
        </p:spPr>
        <p:txBody>
          <a:bodyPr/>
          <a:lstStyle/>
          <a:p>
            <a:pPr marL="0" indent="0">
              <a:buNone/>
            </a:pPr>
            <a:r>
              <a:rPr lang="fi-FI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Huipp</a:t>
            </a:r>
            <a:r>
              <a:rPr lang="fi-FI" sz="24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u-urheilijamyönteisten korkeakoulujen arviointijärjestelmän luominen</a:t>
            </a:r>
          </a:p>
          <a:p>
            <a:r>
              <a:rPr lang="fi-FI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Tavoite</a:t>
            </a:r>
          </a:p>
          <a:p>
            <a:pPr lvl="1"/>
            <a:r>
              <a:rPr lang="fi-FI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Tunnistaa ja tunnustaa yliopistot ja ammattikorkeakoulut, jotka täyttävät huippu-urheilijamyönteiselle korkeakoululle asetettavat kriteerit</a:t>
            </a:r>
          </a:p>
          <a:p>
            <a:pPr lvl="1"/>
            <a:r>
              <a:rPr lang="fi-FI" sz="2000">
                <a:cs typeface="Times New Roman"/>
              </a:rPr>
              <a:t>Parantaa huippuvaiheen urheilijoiden edellytyksiä suorittaa korkeakouluopintoja siten, että urheilijan on mahdollista saavuttaa potentiaalinsa urheilijana sekä tavoittelemansa tutkinto</a:t>
            </a:r>
          </a:p>
          <a:p>
            <a:r>
              <a:rPr lang="fi-FI" sz="2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Aikataulu</a:t>
            </a:r>
          </a:p>
          <a:p>
            <a:pPr lvl="1"/>
            <a:r>
              <a:rPr lang="fi-FI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Joulukuu 2021: Arviointijärjestelmä</a:t>
            </a:r>
            <a:r>
              <a:rPr lang="fi-FI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julkaiseminen</a:t>
            </a:r>
          </a:p>
          <a:p>
            <a:pPr lvl="1"/>
            <a:r>
              <a:rPr lang="fi-FI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Syyskuu 2022: Ensimmäisten huippu-urheilijamyönteisten korkeakoulujen julkistaminen kaksoisuraseminaarin yhteydessä</a:t>
            </a:r>
          </a:p>
          <a:p>
            <a:pPr marL="0" indent="0">
              <a:buNone/>
            </a:pPr>
            <a:r>
              <a:rPr lang="fi-FI" sz="24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Huippuvaiheen kaksoisuraseminaari</a:t>
            </a:r>
          </a:p>
          <a:p>
            <a:pPr lvl="1"/>
            <a:r>
              <a:rPr lang="fi-FI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Lahti 16. syyskuuta 2021.</a:t>
            </a:r>
          </a:p>
          <a:p>
            <a:pPr marL="447675" lvl="1" indent="0">
              <a:buNone/>
            </a:pPr>
            <a:endParaRPr lang="fi-FI" sz="2200">
              <a:cs typeface="Times New Roman"/>
            </a:endParaRPr>
          </a:p>
          <a:p>
            <a:pPr marL="447675" lvl="1" indent="0">
              <a:buNone/>
            </a:pPr>
            <a:endParaRPr lang="fi-FI" sz="2200">
              <a:cs typeface="Times New Roman"/>
            </a:endParaRP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524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3EA4DC-C883-4DE8-9DF5-F5ACF33D1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Otsikko tähän</a:t>
            </a:r>
            <a:endParaRPr lang="en-GB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1AFE7ED-98FA-4CDA-B498-8A09EBBE5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err="1"/>
              <a:t>Bullet</a:t>
            </a:r>
            <a:r>
              <a:rPr lang="fi-FI"/>
              <a:t> </a:t>
            </a:r>
            <a:r>
              <a:rPr lang="fi-FI" err="1"/>
              <a:t>point</a:t>
            </a:r>
            <a:r>
              <a:rPr lang="fi-FI"/>
              <a:t> -tekstin maksimikoon tulee olla 18 pt (kuten leipätekstissä)</a:t>
            </a:r>
          </a:p>
          <a:p>
            <a:pPr lvl="1"/>
            <a:r>
              <a:rPr lang="en-GB"/>
              <a:t>16 </a:t>
            </a:r>
            <a:r>
              <a:rPr lang="en-GB" err="1"/>
              <a:t>pt</a:t>
            </a:r>
            <a:endParaRPr lang="en-GB"/>
          </a:p>
          <a:p>
            <a:pPr lvl="2"/>
            <a:r>
              <a:rPr lang="en-GB"/>
              <a:t>14 </a:t>
            </a:r>
            <a:r>
              <a:rPr lang="en-GB" err="1"/>
              <a:t>pt</a:t>
            </a:r>
            <a:endParaRPr lang="en-GB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C665A9C-C692-AA4E-9B79-20A2D88BC2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E56E474-9179-4278-A3B6-6DCB64C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879" y="165973"/>
            <a:ext cx="9600891" cy="104637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800"/>
              </a:spcBef>
            </a:pPr>
            <a:r>
              <a:rPr lang="fi-FI" sz="3400" b="1">
                <a:solidFill>
                  <a:srgbClr val="1D78BE"/>
                </a:solidFill>
              </a:rPr>
              <a:t>SUOMALAINEN HUIPPU-URHEILU MENESTYY </a:t>
            </a:r>
            <a:r>
              <a:rPr lang="fi-FI" sz="2600" b="1" spc="0">
                <a:solidFill>
                  <a:srgbClr val="1D78BE"/>
                </a:solidFill>
              </a:rPr>
              <a:t>Tavoitetilat 2024 	</a:t>
            </a:r>
            <a:endParaRPr lang="fi-FI" sz="2600" b="1">
              <a:solidFill>
                <a:srgbClr val="1D78BE"/>
              </a:solidFill>
            </a:endParaRPr>
          </a:p>
        </p:txBody>
      </p:sp>
      <p:sp>
        <p:nvSpPr>
          <p:cNvPr id="4" name="Vuokaaviosymboli: Valinta 3">
            <a:extLst>
              <a:ext uri="{FF2B5EF4-FFF2-40B4-BE49-F238E27FC236}">
                <a16:creationId xmlns:a16="http://schemas.microsoft.com/office/drawing/2014/main" id="{431F622D-9814-41A7-9C51-FB5B95539940}"/>
              </a:ext>
            </a:extLst>
          </p:cNvPr>
          <p:cNvSpPr/>
          <p:nvPr/>
        </p:nvSpPr>
        <p:spPr>
          <a:xfrm>
            <a:off x="2559134" y="1084609"/>
            <a:ext cx="8991600" cy="565952"/>
          </a:xfrm>
          <a:prstGeom prst="flowChartDecision">
            <a:avLst/>
          </a:prstGeom>
          <a:solidFill>
            <a:schemeClr val="bg1">
              <a:lumMod val="95000"/>
            </a:schemeClr>
          </a:solidFill>
          <a:ln>
            <a:solidFill>
              <a:srgbClr val="1D78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srgbClr val="1C4F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Menestyvä valmentautuminen</a:t>
            </a:r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A014B7FE-AF74-486A-A3B2-7DC4783D5F43}"/>
              </a:ext>
            </a:extLst>
          </p:cNvPr>
          <p:cNvSpPr/>
          <p:nvPr/>
        </p:nvSpPr>
        <p:spPr>
          <a:xfrm>
            <a:off x="7100655" y="2417059"/>
            <a:ext cx="1543820" cy="658342"/>
          </a:xfrm>
          <a:prstGeom prst="rect">
            <a:avLst/>
          </a:prstGeom>
          <a:solidFill>
            <a:schemeClr val="bg1"/>
          </a:solidFill>
          <a:ln>
            <a:solidFill>
              <a:srgbClr val="1D78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Huippu-urheilun toiminta-ympäristöt</a:t>
            </a:r>
          </a:p>
        </p:txBody>
      </p:sp>
      <p:sp>
        <p:nvSpPr>
          <p:cNvPr id="34" name="Suorakulmio 33">
            <a:extLst>
              <a:ext uri="{FF2B5EF4-FFF2-40B4-BE49-F238E27FC236}">
                <a16:creationId xmlns:a16="http://schemas.microsoft.com/office/drawing/2014/main" id="{31DD6AE1-1847-46C0-B792-2A9E3F5E0041}"/>
              </a:ext>
            </a:extLst>
          </p:cNvPr>
          <p:cNvSpPr/>
          <p:nvPr/>
        </p:nvSpPr>
        <p:spPr>
          <a:xfrm>
            <a:off x="8704435" y="2417059"/>
            <a:ext cx="1513840" cy="658342"/>
          </a:xfrm>
          <a:prstGeom prst="rect">
            <a:avLst/>
          </a:prstGeom>
          <a:solidFill>
            <a:schemeClr val="bg1"/>
          </a:solidFill>
          <a:ln>
            <a:solidFill>
              <a:srgbClr val="1D78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Huippu-urheilu-johtaminen</a:t>
            </a:r>
          </a:p>
        </p:txBody>
      </p:sp>
      <p:sp>
        <p:nvSpPr>
          <p:cNvPr id="35" name="Suorakulmio 34">
            <a:extLst>
              <a:ext uri="{FF2B5EF4-FFF2-40B4-BE49-F238E27FC236}">
                <a16:creationId xmlns:a16="http://schemas.microsoft.com/office/drawing/2014/main" id="{DF3EA91D-3C8D-406A-99AE-6AA8C0E4F9A7}"/>
              </a:ext>
            </a:extLst>
          </p:cNvPr>
          <p:cNvSpPr/>
          <p:nvPr/>
        </p:nvSpPr>
        <p:spPr>
          <a:xfrm>
            <a:off x="4072975" y="2417059"/>
            <a:ext cx="1422400" cy="658342"/>
          </a:xfrm>
          <a:prstGeom prst="rect">
            <a:avLst/>
          </a:prstGeom>
          <a:solidFill>
            <a:schemeClr val="bg1"/>
          </a:solidFill>
          <a:ln>
            <a:solidFill>
              <a:srgbClr val="1D78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Ammatti-valmentajat</a:t>
            </a:r>
          </a:p>
        </p:txBody>
      </p:sp>
      <p:sp>
        <p:nvSpPr>
          <p:cNvPr id="36" name="Suorakulmio 35">
            <a:extLst>
              <a:ext uri="{FF2B5EF4-FFF2-40B4-BE49-F238E27FC236}">
                <a16:creationId xmlns:a16="http://schemas.microsoft.com/office/drawing/2014/main" id="{678A1B7C-D0B3-4363-A13F-CCEC84501FDC}"/>
              </a:ext>
            </a:extLst>
          </p:cNvPr>
          <p:cNvSpPr/>
          <p:nvPr/>
        </p:nvSpPr>
        <p:spPr>
          <a:xfrm>
            <a:off x="2559136" y="2417059"/>
            <a:ext cx="1422400" cy="658342"/>
          </a:xfrm>
          <a:prstGeom prst="rect">
            <a:avLst/>
          </a:prstGeom>
          <a:solidFill>
            <a:schemeClr val="bg1"/>
          </a:solidFill>
          <a:ln>
            <a:solidFill>
              <a:srgbClr val="1D78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Ammatti-urheilijat</a:t>
            </a:r>
          </a:p>
        </p:txBody>
      </p:sp>
      <p:sp>
        <p:nvSpPr>
          <p:cNvPr id="37" name="Suorakulmio 36">
            <a:extLst>
              <a:ext uri="{FF2B5EF4-FFF2-40B4-BE49-F238E27FC236}">
                <a16:creationId xmlns:a16="http://schemas.microsoft.com/office/drawing/2014/main" id="{E2386543-3A22-4322-B6B5-2F12A12FE141}"/>
              </a:ext>
            </a:extLst>
          </p:cNvPr>
          <p:cNvSpPr/>
          <p:nvPr/>
        </p:nvSpPr>
        <p:spPr>
          <a:xfrm>
            <a:off x="5586814" y="2417059"/>
            <a:ext cx="1422400" cy="658342"/>
          </a:xfrm>
          <a:prstGeom prst="rect">
            <a:avLst/>
          </a:prstGeom>
          <a:solidFill>
            <a:schemeClr val="bg1"/>
          </a:solidFill>
          <a:ln>
            <a:solidFill>
              <a:srgbClr val="1D78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Ammatti-asiantuntijat</a:t>
            </a:r>
          </a:p>
        </p:txBody>
      </p:sp>
      <p:sp>
        <p:nvSpPr>
          <p:cNvPr id="38" name="Suorakulmio 37">
            <a:extLst>
              <a:ext uri="{FF2B5EF4-FFF2-40B4-BE49-F238E27FC236}">
                <a16:creationId xmlns:a16="http://schemas.microsoft.com/office/drawing/2014/main" id="{DFC19B6D-1555-4B89-8DFA-53F9810EE474}"/>
              </a:ext>
            </a:extLst>
          </p:cNvPr>
          <p:cNvSpPr/>
          <p:nvPr/>
        </p:nvSpPr>
        <p:spPr>
          <a:xfrm>
            <a:off x="10278235" y="2417059"/>
            <a:ext cx="1422400" cy="658342"/>
          </a:xfrm>
          <a:prstGeom prst="rect">
            <a:avLst/>
          </a:prstGeom>
          <a:solidFill>
            <a:schemeClr val="bg1"/>
          </a:solidFill>
          <a:ln>
            <a:solidFill>
              <a:srgbClr val="1D78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Talous-resurssit</a:t>
            </a:r>
          </a:p>
        </p:txBody>
      </p:sp>
      <p:sp>
        <p:nvSpPr>
          <p:cNvPr id="39" name="Suorakulmio 38">
            <a:extLst>
              <a:ext uri="{FF2B5EF4-FFF2-40B4-BE49-F238E27FC236}">
                <a16:creationId xmlns:a16="http://schemas.microsoft.com/office/drawing/2014/main" id="{D331A161-E101-4777-AE35-2257D32029BC}"/>
              </a:ext>
            </a:extLst>
          </p:cNvPr>
          <p:cNvSpPr/>
          <p:nvPr/>
        </p:nvSpPr>
        <p:spPr>
          <a:xfrm>
            <a:off x="2531145" y="3155010"/>
            <a:ext cx="1422401" cy="2688910"/>
          </a:xfrm>
          <a:prstGeom prst="rect">
            <a:avLst/>
          </a:prstGeom>
          <a:solidFill>
            <a:schemeClr val="bg1"/>
          </a:solidFill>
          <a:ln>
            <a:solidFill>
              <a:srgbClr val="1D78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Suomalainen HU-järjestelmä mahdollistaa urheilun ammattina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Suomalaisessa huippu-urheilussa on enemmän ammattiurheilijoita, jotka menestyvät kansainvälisesti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Joukkuepeleissä on enemmän  ammattiurheilijoita </a:t>
            </a:r>
            <a:r>
              <a:rPr kumimoji="0" lang="fi-FI" sz="9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kv</a:t>
            </a: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-huippuliigoissa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Huippu-urheilijan polulla on isompi joukko nuoria urheilijoita,  joilla on innostava näky ja mahdollisuus kehittyä menestyväksi ammattilaiseksi</a:t>
            </a:r>
          </a:p>
        </p:txBody>
      </p:sp>
      <p:sp>
        <p:nvSpPr>
          <p:cNvPr id="40" name="Suorakulmio 39">
            <a:extLst>
              <a:ext uri="{FF2B5EF4-FFF2-40B4-BE49-F238E27FC236}">
                <a16:creationId xmlns:a16="http://schemas.microsoft.com/office/drawing/2014/main" id="{BFD8C99C-FD40-43CE-848B-CF390C0F7BCA}"/>
              </a:ext>
            </a:extLst>
          </p:cNvPr>
          <p:cNvSpPr/>
          <p:nvPr/>
        </p:nvSpPr>
        <p:spPr>
          <a:xfrm>
            <a:off x="4072975" y="3155010"/>
            <a:ext cx="1422400" cy="2688910"/>
          </a:xfrm>
          <a:prstGeom prst="rect">
            <a:avLst/>
          </a:prstGeom>
          <a:solidFill>
            <a:schemeClr val="bg1"/>
          </a:solidFill>
          <a:ln>
            <a:solidFill>
              <a:srgbClr val="1D78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Huippu-urheilun avainpaikat kiinnostavat kansainvälisesti ja huippuluokan osaajat ovat luoneet huippu-urheilukulttuuria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Suomalainen järjestelmä ja valmennusosaamisen verkosto synnyttää huippuosaajia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Joukkuepeleissä on enemmän ammattivalmentajia </a:t>
            </a:r>
            <a:r>
              <a:rPr kumimoji="0" lang="fi-FI" sz="9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kv</a:t>
            </a: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-huippuliigoissa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Valmentajien palkkaus ja työnkuva ovat kestävällä pohjalla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Valmentajan ammatti urapolkuna kiinnostaa</a:t>
            </a:r>
          </a:p>
        </p:txBody>
      </p:sp>
      <p:sp>
        <p:nvSpPr>
          <p:cNvPr id="41" name="Suorakulmio 40">
            <a:extLst>
              <a:ext uri="{FF2B5EF4-FFF2-40B4-BE49-F238E27FC236}">
                <a16:creationId xmlns:a16="http://schemas.microsoft.com/office/drawing/2014/main" id="{77DDB067-5816-428D-B035-8F1FE71F7C09}"/>
              </a:ext>
            </a:extLst>
          </p:cNvPr>
          <p:cNvSpPr/>
          <p:nvPr/>
        </p:nvSpPr>
        <p:spPr>
          <a:xfrm>
            <a:off x="5586815" y="3155010"/>
            <a:ext cx="1422400" cy="2688910"/>
          </a:xfrm>
          <a:prstGeom prst="rect">
            <a:avLst/>
          </a:prstGeom>
          <a:solidFill>
            <a:schemeClr val="bg1"/>
          </a:solidFill>
          <a:ln>
            <a:solidFill>
              <a:srgbClr val="1D78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Valtakunnallisissa keskuksissa ja huippuseuroissa työskentelee huippuluokan ammatti-asiantuntijoita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Asiantuntijat tukevat kokonaisvaltaista valmentajajohtoista valmentautumista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Valtakunnalliset verkostot toimivat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Asiantuntijoiden avulla huippu-urheilun TKI-tieto jalkautuu lajeihin tehostamaan valmentautumista</a:t>
            </a:r>
          </a:p>
        </p:txBody>
      </p:sp>
      <p:sp>
        <p:nvSpPr>
          <p:cNvPr id="42" name="Suorakulmio 41">
            <a:extLst>
              <a:ext uri="{FF2B5EF4-FFF2-40B4-BE49-F238E27FC236}">
                <a16:creationId xmlns:a16="http://schemas.microsoft.com/office/drawing/2014/main" id="{944765A3-EC8B-4951-95CB-7DDE9BF63792}"/>
              </a:ext>
            </a:extLst>
          </p:cNvPr>
          <p:cNvSpPr/>
          <p:nvPr/>
        </p:nvSpPr>
        <p:spPr>
          <a:xfrm>
            <a:off x="7100654" y="3155010"/>
            <a:ext cx="1543819" cy="2688910"/>
          </a:xfrm>
          <a:prstGeom prst="rect">
            <a:avLst/>
          </a:prstGeom>
          <a:solidFill>
            <a:schemeClr val="bg1"/>
          </a:solidFill>
          <a:ln>
            <a:solidFill>
              <a:srgbClr val="1D78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Mahdollistavat urheilijoiden, valmentajien ja asiantuntijoiden kehittymisen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Valtakunnalliset keskukset ja huippuseurat ovat kansainvälisesti kilpailukykyisiä ja mahdollistavat ammattilaisuuden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Valtakunnalliset keskukset ja huippuseurat ovat vetovoimaisia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Lajien valmennusjärjestelmät ovat integroituneet urheiluakatemia- ja valmennuskeskus-verkoston toimintaan</a:t>
            </a:r>
          </a:p>
        </p:txBody>
      </p:sp>
      <p:sp>
        <p:nvSpPr>
          <p:cNvPr id="43" name="Suorakulmio 42">
            <a:extLst>
              <a:ext uri="{FF2B5EF4-FFF2-40B4-BE49-F238E27FC236}">
                <a16:creationId xmlns:a16="http://schemas.microsoft.com/office/drawing/2014/main" id="{025BB4E2-DE19-499C-8DE7-5AEBC1015A37}"/>
              </a:ext>
            </a:extLst>
          </p:cNvPr>
          <p:cNvSpPr/>
          <p:nvPr/>
        </p:nvSpPr>
        <p:spPr>
          <a:xfrm>
            <a:off x="8704434" y="3155009"/>
            <a:ext cx="1495365" cy="2682723"/>
          </a:xfrm>
          <a:prstGeom prst="rect">
            <a:avLst/>
          </a:prstGeom>
          <a:solidFill>
            <a:schemeClr val="bg1"/>
          </a:solidFill>
          <a:ln>
            <a:solidFill>
              <a:srgbClr val="1D78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Huippu-urheilujohtaminen on vuorovaikutteista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Huippu-urheilun johtamisessa operatiivisten ja luottamusjohdon roolit on määritetty ja ne ovat selkeät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Johtajat ymmärtävät kansainvälistä vaatimustasoa ja pystyvät tukemaan vaatimustasoa päätöksillään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Päätöksenteko perustuu faktoihin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Johtamisen koulutusohjelmat toimivat</a:t>
            </a:r>
          </a:p>
        </p:txBody>
      </p:sp>
      <p:sp>
        <p:nvSpPr>
          <p:cNvPr id="44" name="Suorakulmio 43">
            <a:extLst>
              <a:ext uri="{FF2B5EF4-FFF2-40B4-BE49-F238E27FC236}">
                <a16:creationId xmlns:a16="http://schemas.microsoft.com/office/drawing/2014/main" id="{215684ED-9678-490B-A276-9DB35FE57519}"/>
              </a:ext>
            </a:extLst>
          </p:cNvPr>
          <p:cNvSpPr/>
          <p:nvPr/>
        </p:nvSpPr>
        <p:spPr>
          <a:xfrm>
            <a:off x="10278235" y="3155009"/>
            <a:ext cx="1422400" cy="2682723"/>
          </a:xfrm>
          <a:prstGeom prst="rect">
            <a:avLst/>
          </a:prstGeom>
          <a:solidFill>
            <a:schemeClr val="bg1"/>
          </a:solidFill>
          <a:ln>
            <a:solidFill>
              <a:srgbClr val="1D78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Mahdollistavat menestyvän valmentautumisen 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Suuntautuvat  ammattilaisuuden, valmennuksen laadun ja kokonaisvaltaisen osaamisen lisäämiseen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Resursseja kohdistetaan rohkeasti ja pitkäjänteisesti valittuihin lajeihin, lajiryhmiin ja valtakunnallisiin keskuksiin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Huippu-urheiluresurssi ohjautuu yhteisten tavoitteiden ja kriteerien mukaisesti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Suorakulmio 44">
            <a:extLst>
              <a:ext uri="{FF2B5EF4-FFF2-40B4-BE49-F238E27FC236}">
                <a16:creationId xmlns:a16="http://schemas.microsoft.com/office/drawing/2014/main" id="{C6160C08-BF19-46C1-ABD2-892144EB248F}"/>
              </a:ext>
            </a:extLst>
          </p:cNvPr>
          <p:cNvSpPr/>
          <p:nvPr/>
        </p:nvSpPr>
        <p:spPr>
          <a:xfrm>
            <a:off x="2559134" y="5912369"/>
            <a:ext cx="1422400" cy="802808"/>
          </a:xfrm>
          <a:prstGeom prst="rect">
            <a:avLst/>
          </a:prstGeom>
          <a:solidFill>
            <a:schemeClr val="bg1"/>
          </a:solidFill>
          <a:ln>
            <a:solidFill>
              <a:srgbClr val="1D78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Suorakulmio 45">
            <a:extLst>
              <a:ext uri="{FF2B5EF4-FFF2-40B4-BE49-F238E27FC236}">
                <a16:creationId xmlns:a16="http://schemas.microsoft.com/office/drawing/2014/main" id="{F8104B1A-CDC2-40A9-B3D9-B15DDAEC8F1C}"/>
              </a:ext>
            </a:extLst>
          </p:cNvPr>
          <p:cNvSpPr/>
          <p:nvPr/>
        </p:nvSpPr>
        <p:spPr>
          <a:xfrm>
            <a:off x="4072975" y="5912369"/>
            <a:ext cx="1422400" cy="802808"/>
          </a:xfrm>
          <a:prstGeom prst="rect">
            <a:avLst/>
          </a:prstGeom>
          <a:solidFill>
            <a:schemeClr val="bg1"/>
          </a:solidFill>
          <a:ln>
            <a:solidFill>
              <a:srgbClr val="1D78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Suorakulmio 46">
            <a:extLst>
              <a:ext uri="{FF2B5EF4-FFF2-40B4-BE49-F238E27FC236}">
                <a16:creationId xmlns:a16="http://schemas.microsoft.com/office/drawing/2014/main" id="{614423EE-FB38-4029-8CA4-665CBEE0FD79}"/>
              </a:ext>
            </a:extLst>
          </p:cNvPr>
          <p:cNvSpPr/>
          <p:nvPr/>
        </p:nvSpPr>
        <p:spPr>
          <a:xfrm>
            <a:off x="5586815" y="5912369"/>
            <a:ext cx="1422400" cy="802808"/>
          </a:xfrm>
          <a:prstGeom prst="rect">
            <a:avLst/>
          </a:prstGeom>
          <a:solidFill>
            <a:schemeClr val="bg1"/>
          </a:solidFill>
          <a:ln>
            <a:solidFill>
              <a:srgbClr val="1D78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Suorakulmio 47">
            <a:extLst>
              <a:ext uri="{FF2B5EF4-FFF2-40B4-BE49-F238E27FC236}">
                <a16:creationId xmlns:a16="http://schemas.microsoft.com/office/drawing/2014/main" id="{932A26A6-84EE-4329-97AD-3DA5722EFDF5}"/>
              </a:ext>
            </a:extLst>
          </p:cNvPr>
          <p:cNvSpPr/>
          <p:nvPr/>
        </p:nvSpPr>
        <p:spPr>
          <a:xfrm>
            <a:off x="7100655" y="5912369"/>
            <a:ext cx="1543818" cy="802808"/>
          </a:xfrm>
          <a:prstGeom prst="rect">
            <a:avLst/>
          </a:prstGeom>
          <a:solidFill>
            <a:schemeClr val="bg1"/>
          </a:solidFill>
          <a:ln>
            <a:solidFill>
              <a:srgbClr val="1D78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Suorakulmio 48">
            <a:extLst>
              <a:ext uri="{FF2B5EF4-FFF2-40B4-BE49-F238E27FC236}">
                <a16:creationId xmlns:a16="http://schemas.microsoft.com/office/drawing/2014/main" id="{DE7F6496-836A-4159-856E-36E5FBA412CA}"/>
              </a:ext>
            </a:extLst>
          </p:cNvPr>
          <p:cNvSpPr/>
          <p:nvPr/>
        </p:nvSpPr>
        <p:spPr>
          <a:xfrm>
            <a:off x="8719425" y="5912369"/>
            <a:ext cx="1495364" cy="802808"/>
          </a:xfrm>
          <a:prstGeom prst="rect">
            <a:avLst/>
          </a:prstGeom>
          <a:solidFill>
            <a:schemeClr val="bg1"/>
          </a:solidFill>
          <a:ln>
            <a:solidFill>
              <a:srgbClr val="1D78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uorakulmio 49">
            <a:extLst>
              <a:ext uri="{FF2B5EF4-FFF2-40B4-BE49-F238E27FC236}">
                <a16:creationId xmlns:a16="http://schemas.microsoft.com/office/drawing/2014/main" id="{17522684-4E87-451F-A91D-24E58DBC6B74}"/>
              </a:ext>
            </a:extLst>
          </p:cNvPr>
          <p:cNvSpPr/>
          <p:nvPr/>
        </p:nvSpPr>
        <p:spPr>
          <a:xfrm>
            <a:off x="10266660" y="5912369"/>
            <a:ext cx="1412708" cy="802808"/>
          </a:xfrm>
          <a:prstGeom prst="rect">
            <a:avLst/>
          </a:prstGeom>
          <a:solidFill>
            <a:schemeClr val="bg1"/>
          </a:solidFill>
          <a:ln>
            <a:solidFill>
              <a:srgbClr val="1D78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Suorakulmio 50">
            <a:extLst>
              <a:ext uri="{FF2B5EF4-FFF2-40B4-BE49-F238E27FC236}">
                <a16:creationId xmlns:a16="http://schemas.microsoft.com/office/drawing/2014/main" id="{EC99F2F7-6172-418A-864F-DED66A5E95E6}"/>
              </a:ext>
            </a:extLst>
          </p:cNvPr>
          <p:cNvSpPr/>
          <p:nvPr/>
        </p:nvSpPr>
        <p:spPr>
          <a:xfrm>
            <a:off x="2559136" y="1771498"/>
            <a:ext cx="2254069" cy="5659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Osaaminen</a:t>
            </a:r>
          </a:p>
        </p:txBody>
      </p:sp>
      <p:sp>
        <p:nvSpPr>
          <p:cNvPr id="52" name="Suorakulmio 51">
            <a:extLst>
              <a:ext uri="{FF2B5EF4-FFF2-40B4-BE49-F238E27FC236}">
                <a16:creationId xmlns:a16="http://schemas.microsoft.com/office/drawing/2014/main" id="{16423B9D-FAC5-4204-8227-7D6B7130F5A2}"/>
              </a:ext>
            </a:extLst>
          </p:cNvPr>
          <p:cNvSpPr/>
          <p:nvPr/>
        </p:nvSpPr>
        <p:spPr>
          <a:xfrm>
            <a:off x="4813205" y="1771498"/>
            <a:ext cx="2381870" cy="5659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Vastuullisuus: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vastuullisuusohjelma</a:t>
            </a:r>
          </a:p>
        </p:txBody>
      </p:sp>
      <p:sp>
        <p:nvSpPr>
          <p:cNvPr id="53" name="Suorakulmio 52">
            <a:extLst>
              <a:ext uri="{FF2B5EF4-FFF2-40B4-BE49-F238E27FC236}">
                <a16:creationId xmlns:a16="http://schemas.microsoft.com/office/drawing/2014/main" id="{B6146EDB-6951-490E-8482-41706E09C1F9}"/>
              </a:ext>
            </a:extLst>
          </p:cNvPr>
          <p:cNvSpPr/>
          <p:nvPr/>
        </p:nvSpPr>
        <p:spPr>
          <a:xfrm>
            <a:off x="7195074" y="1771498"/>
            <a:ext cx="2311783" cy="5659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F3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Toimintatavat: </a:t>
            </a:r>
            <a:b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F3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F3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jatkuva vuoropuhelu</a:t>
            </a:r>
          </a:p>
        </p:txBody>
      </p:sp>
      <p:sp>
        <p:nvSpPr>
          <p:cNvPr id="54" name="Suorakulmio 53">
            <a:extLst>
              <a:ext uri="{FF2B5EF4-FFF2-40B4-BE49-F238E27FC236}">
                <a16:creationId xmlns:a16="http://schemas.microsoft.com/office/drawing/2014/main" id="{EA3D1C3F-648A-46E9-A7BA-908C3B3AC8DB}"/>
              </a:ext>
            </a:extLst>
          </p:cNvPr>
          <p:cNvSpPr/>
          <p:nvPr/>
        </p:nvSpPr>
        <p:spPr>
          <a:xfrm>
            <a:off x="9506857" y="1771498"/>
            <a:ext cx="2172511" cy="5659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Digitalisaatio: huippu-urheilun datastrategia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7EE8D410-10E1-4E60-98B3-59E1274787AD}"/>
              </a:ext>
            </a:extLst>
          </p:cNvPr>
          <p:cNvSpPr txBox="1"/>
          <p:nvPr/>
        </p:nvSpPr>
        <p:spPr>
          <a:xfrm>
            <a:off x="3325220" y="6331324"/>
            <a:ext cx="7550870" cy="338554"/>
          </a:xfrm>
          <a:prstGeom prst="rect">
            <a:avLst/>
          </a:prstGeom>
          <a:solidFill>
            <a:schemeClr val="accent1"/>
          </a:solidFill>
          <a:ln>
            <a:solidFill>
              <a:srgbClr val="1D78B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Yksittäiset toimenpiteet erikseen vuositasoilla 2021, 2022, 2023 ja 2024 (=TTS)</a:t>
            </a:r>
          </a:p>
        </p:txBody>
      </p:sp>
      <p:sp>
        <p:nvSpPr>
          <p:cNvPr id="56" name="Suorakulmio 55">
            <a:extLst>
              <a:ext uri="{FF2B5EF4-FFF2-40B4-BE49-F238E27FC236}">
                <a16:creationId xmlns:a16="http://schemas.microsoft.com/office/drawing/2014/main" id="{B1E7C019-68E4-4B1C-8A34-F49FEA191866}"/>
              </a:ext>
            </a:extLst>
          </p:cNvPr>
          <p:cNvSpPr/>
          <p:nvPr/>
        </p:nvSpPr>
        <p:spPr>
          <a:xfrm>
            <a:off x="409495" y="1771498"/>
            <a:ext cx="1896824" cy="565952"/>
          </a:xfrm>
          <a:prstGeom prst="rect">
            <a:avLst/>
          </a:prstGeom>
          <a:solidFill>
            <a:srgbClr val="1D7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Periaatteet</a:t>
            </a:r>
          </a:p>
        </p:txBody>
      </p:sp>
      <p:sp>
        <p:nvSpPr>
          <p:cNvPr id="57" name="Suorakulmio 56">
            <a:extLst>
              <a:ext uri="{FF2B5EF4-FFF2-40B4-BE49-F238E27FC236}">
                <a16:creationId xmlns:a16="http://schemas.microsoft.com/office/drawing/2014/main" id="{4F5B80E3-E8F4-4251-A769-3EFA5E8A599A}"/>
              </a:ext>
            </a:extLst>
          </p:cNvPr>
          <p:cNvSpPr/>
          <p:nvPr/>
        </p:nvSpPr>
        <p:spPr>
          <a:xfrm>
            <a:off x="409496" y="2423246"/>
            <a:ext cx="1896824" cy="652155"/>
          </a:xfrm>
          <a:prstGeom prst="rect">
            <a:avLst/>
          </a:prstGeom>
          <a:solidFill>
            <a:srgbClr val="1D7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Toiminnan osa-alueet</a:t>
            </a:r>
          </a:p>
        </p:txBody>
      </p:sp>
      <p:sp>
        <p:nvSpPr>
          <p:cNvPr id="58" name="Nuoli: Viisikulmio 57">
            <a:extLst>
              <a:ext uri="{FF2B5EF4-FFF2-40B4-BE49-F238E27FC236}">
                <a16:creationId xmlns:a16="http://schemas.microsoft.com/office/drawing/2014/main" id="{776636D7-5E3A-4DC9-8C4F-C68806C65652}"/>
              </a:ext>
            </a:extLst>
          </p:cNvPr>
          <p:cNvSpPr/>
          <p:nvPr/>
        </p:nvSpPr>
        <p:spPr>
          <a:xfrm>
            <a:off x="409495" y="3161197"/>
            <a:ext cx="1986735" cy="2682723"/>
          </a:xfrm>
          <a:prstGeom prst="homePlate">
            <a:avLst>
              <a:gd name="adj" fmla="val 5291"/>
            </a:avLst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Tavoitetilat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</a:t>
            </a:r>
          </a:p>
        </p:txBody>
      </p:sp>
      <p:sp>
        <p:nvSpPr>
          <p:cNvPr id="59" name="Suorakulmio 58">
            <a:extLst>
              <a:ext uri="{FF2B5EF4-FFF2-40B4-BE49-F238E27FC236}">
                <a16:creationId xmlns:a16="http://schemas.microsoft.com/office/drawing/2014/main" id="{809AD1F0-0916-44E5-B150-3A0434B1AD3D}"/>
              </a:ext>
            </a:extLst>
          </p:cNvPr>
          <p:cNvSpPr/>
          <p:nvPr/>
        </p:nvSpPr>
        <p:spPr>
          <a:xfrm>
            <a:off x="409496" y="5912369"/>
            <a:ext cx="1896824" cy="802808"/>
          </a:xfrm>
          <a:prstGeom prst="rect">
            <a:avLst/>
          </a:prstGeom>
          <a:solidFill>
            <a:srgbClr val="1D7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Toimenpide-kokonaisuudet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4399BD7C-F7FC-4D81-8D8B-F7123BBE9D55}"/>
              </a:ext>
            </a:extLst>
          </p:cNvPr>
          <p:cNvSpPr txBox="1"/>
          <p:nvPr/>
        </p:nvSpPr>
        <p:spPr>
          <a:xfrm>
            <a:off x="3325220" y="5958669"/>
            <a:ext cx="7550870" cy="338554"/>
          </a:xfrm>
          <a:prstGeom prst="rect">
            <a:avLst/>
          </a:prstGeom>
          <a:solidFill>
            <a:schemeClr val="accent1"/>
          </a:solidFill>
          <a:ln>
            <a:solidFill>
              <a:srgbClr val="1D78B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Toimenpidekokonaisuudet avattu tarkemmin erillisellä dokumentilla</a:t>
            </a:r>
          </a:p>
        </p:txBody>
      </p:sp>
    </p:spTree>
    <p:extLst>
      <p:ext uri="{BB962C8B-B14F-4D97-AF65-F5344CB8AC3E}">
        <p14:creationId xmlns:p14="http://schemas.microsoft.com/office/powerpoint/2010/main" val="395321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9F0F53-F17A-458F-908D-DF7E2E059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15758"/>
            <a:ext cx="6573322" cy="1797978"/>
          </a:xfrm>
        </p:spPr>
        <p:txBody>
          <a:bodyPr/>
          <a:lstStyle/>
          <a:p>
            <a:r>
              <a:rPr lang="fi-FI" b="1">
                <a:ea typeface="+mj-lt"/>
                <a:cs typeface="+mj-lt"/>
              </a:rPr>
              <a:t>Huippu-urheilun verkostotyö, toteutus tapahtuu verkostossa</a:t>
            </a:r>
            <a:endParaRPr lang="fi-FI">
              <a:cs typeface="Calibri"/>
            </a:endParaRPr>
          </a:p>
          <a:p>
            <a:br>
              <a:rPr lang="fi-FI" sz="2000">
                <a:cs typeface="Calibri"/>
              </a:rPr>
            </a:br>
            <a:endParaRPr lang="fi-FI" sz="2000">
              <a:cs typeface="Calibri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i-FI" sz="1800">
                <a:ea typeface="+mj-lt"/>
                <a:cs typeface="+mj-lt"/>
              </a:rPr>
              <a:t>Valtakunnallinen huippu-urheiluverkosto</a:t>
            </a:r>
            <a:endParaRPr lang="fi-FI" sz="1800">
              <a:cs typeface="Calibri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i-FI" sz="1800">
                <a:ea typeface="+mj-lt"/>
                <a:cs typeface="+mj-lt"/>
              </a:rPr>
              <a:t>Lajien ja toimintaympäristöjen valmennuksen johto</a:t>
            </a:r>
            <a:endParaRPr lang="fi-FI" sz="1800">
              <a:cs typeface="Calibri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i-FI" sz="1800">
                <a:ea typeface="+mj-lt"/>
                <a:cs typeface="+mj-lt"/>
              </a:rPr>
              <a:t>Urheiluakatemiat ja urheiluopistojen valmennuskeskukset</a:t>
            </a:r>
            <a:endParaRPr lang="fi-FI" sz="1800">
              <a:cs typeface="Calibri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i-FI" sz="1800">
                <a:ea typeface="+mj-lt"/>
                <a:cs typeface="+mj-lt"/>
              </a:rPr>
              <a:t>Urheiluopistot</a:t>
            </a:r>
            <a:endParaRPr lang="fi-FI" sz="1800">
              <a:cs typeface="Calibri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i-FI" sz="1800">
                <a:ea typeface="+mj-lt"/>
                <a:cs typeface="+mj-lt"/>
              </a:rPr>
              <a:t>Urheiluoppilaitokset</a:t>
            </a:r>
            <a:endParaRPr lang="fi-FI" sz="1800">
              <a:cs typeface="Calibri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i-FI" sz="1800">
                <a:ea typeface="+mj-lt"/>
                <a:cs typeface="+mj-lt"/>
              </a:rPr>
              <a:t>Korkeakoulut</a:t>
            </a:r>
            <a:endParaRPr lang="fi-FI" sz="1800">
              <a:cs typeface="Calibri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i-FI" sz="1800">
                <a:ea typeface="+mj-lt"/>
                <a:cs typeface="+mj-lt"/>
              </a:rPr>
              <a:t>Asiantuntijat</a:t>
            </a:r>
            <a:endParaRPr lang="fi-FI" sz="1800">
              <a:cs typeface="Calibri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i-FI" sz="1800">
                <a:ea typeface="+mj-lt"/>
                <a:cs typeface="+mj-lt"/>
              </a:rPr>
              <a:t>Valmennusosaaminen</a:t>
            </a:r>
            <a:endParaRPr lang="fi-FI" sz="1800">
              <a:cs typeface="Calibri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i-FI" sz="1800">
                <a:ea typeface="+mj-lt"/>
                <a:cs typeface="+mj-lt"/>
              </a:rPr>
              <a:t>Joukkuepelit ja muut lajiryhmät</a:t>
            </a:r>
            <a:endParaRPr lang="fi-FI" sz="1800">
              <a:cs typeface="Calibri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i-FI" sz="1800">
                <a:ea typeface="+mj-lt"/>
                <a:cs typeface="+mj-lt"/>
              </a:rPr>
              <a:t>TKI</a:t>
            </a:r>
            <a:endParaRPr lang="fi-FI" sz="1800">
              <a:cs typeface="Calibri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i-FI" sz="1800">
                <a:ea typeface="+mj-lt"/>
                <a:cs typeface="+mj-lt"/>
              </a:rPr>
              <a:t>Puolustusvoimat</a:t>
            </a:r>
            <a:endParaRPr lang="fi-FI" sz="1800">
              <a:cs typeface="Calibri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i-FI" sz="1800">
                <a:ea typeface="+mj-lt"/>
                <a:cs typeface="+mj-lt"/>
              </a:rPr>
              <a:t>NOC + IOC </a:t>
            </a:r>
            <a:r>
              <a:rPr lang="fi-FI" sz="1800" err="1">
                <a:ea typeface="+mj-lt"/>
                <a:cs typeface="+mj-lt"/>
              </a:rPr>
              <a:t>Games</a:t>
            </a:r>
            <a:r>
              <a:rPr lang="fi-FI" sz="1800">
                <a:ea typeface="+mj-lt"/>
                <a:cs typeface="+mj-lt"/>
              </a:rPr>
              <a:t> </a:t>
            </a:r>
            <a:r>
              <a:rPr lang="fi-FI" sz="1800" err="1">
                <a:ea typeface="+mj-lt"/>
                <a:cs typeface="+mj-lt"/>
              </a:rPr>
              <a:t>Preparations</a:t>
            </a:r>
            <a:endParaRPr lang="fi-FI" sz="1800">
              <a:cs typeface="Calibri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i-FI" sz="1800">
                <a:ea typeface="+mj-lt"/>
                <a:cs typeface="+mj-lt"/>
              </a:rPr>
              <a:t>Post </a:t>
            </a:r>
            <a:r>
              <a:rPr lang="fi-FI" sz="1800" err="1">
                <a:ea typeface="+mj-lt"/>
                <a:cs typeface="+mj-lt"/>
              </a:rPr>
              <a:t>Olympic</a:t>
            </a:r>
            <a:r>
              <a:rPr lang="fi-FI" sz="1800">
                <a:ea typeface="+mj-lt"/>
                <a:cs typeface="+mj-lt"/>
              </a:rPr>
              <a:t>  huippu-urheilujohtajien verkosto</a:t>
            </a:r>
            <a:endParaRPr lang="fi-FI" sz="1800">
              <a:cs typeface="Calibri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i-FI" sz="1800">
                <a:ea typeface="+mj-lt"/>
                <a:cs typeface="+mj-lt"/>
              </a:rPr>
              <a:t>Muut kansainäliset verkostot ja hankkeet</a:t>
            </a:r>
            <a:endParaRPr lang="fi-FI" sz="1800"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fi-FI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926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237744" y="3374532"/>
            <a:ext cx="3254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/>
              <a:t>Vuoden urheiluoppilaitos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4641557" y="-107091"/>
            <a:ext cx="6542464" cy="674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fi-FI" sz="700" b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fi-FI" sz="1600">
                <a:solidFill>
                  <a:schemeClr val="bg1"/>
                </a:solidFill>
                <a:latin typeface="Times New Roman" charset="0"/>
              </a:rPr>
              <a:t>Jaettu vuodesta 1998 lähtien. </a:t>
            </a:r>
          </a:p>
          <a:p>
            <a:pPr>
              <a:lnSpc>
                <a:spcPct val="90000"/>
              </a:lnSpc>
            </a:pPr>
            <a:r>
              <a:rPr lang="fi-FI" sz="1600">
                <a:solidFill>
                  <a:schemeClr val="bg1"/>
                </a:solidFill>
                <a:latin typeface="Times New Roman" charset="0"/>
              </a:rPr>
              <a:t>Myönnetään menestyksekkäästä, monipuolisesta ja pitkäjänteisestä työstä nuorten huippu-urheilijoiden opiskelun ja valmentautumisen tukemisessa.</a:t>
            </a:r>
          </a:p>
          <a:p>
            <a:pPr>
              <a:lnSpc>
                <a:spcPct val="90000"/>
              </a:lnSpc>
            </a:pPr>
            <a:endParaRPr lang="fi-FI" sz="1600">
              <a:solidFill>
                <a:schemeClr val="bg1"/>
              </a:solidFill>
              <a:latin typeface="Times New Roman" charset="0"/>
            </a:endParaRPr>
          </a:p>
          <a:p>
            <a:r>
              <a:rPr lang="fi-FI" sz="1600" b="1">
                <a:solidFill>
                  <a:schemeClr val="bg1"/>
                </a:solidFill>
                <a:latin typeface="Times New Roman" charset="0"/>
              </a:rPr>
              <a:t>Aikaisemmat palkitut: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1998 Mäkelänrinteen lukio, Helsinki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1999 Kuopion klassillinen lukio ja </a:t>
            </a:r>
            <a:r>
              <a:rPr lang="fi-FI" sz="1600" err="1">
                <a:solidFill>
                  <a:schemeClr val="bg1"/>
                </a:solidFill>
                <a:latin typeface="Times New Roman" charset="0"/>
              </a:rPr>
              <a:t>Pohjois</a:t>
            </a:r>
            <a:r>
              <a:rPr lang="fi-FI" sz="1600">
                <a:solidFill>
                  <a:schemeClr val="bg1"/>
                </a:solidFill>
                <a:latin typeface="Times New Roman" charset="0"/>
              </a:rPr>
              <a:t>-Savon ammattioppilaitos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2000 Kastellin lukio, Oulu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2001 Alppilukiot: Levi, Nilsiä ja Ruka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2002 </a:t>
            </a:r>
            <a:r>
              <a:rPr lang="fi-FI" sz="1600" err="1">
                <a:solidFill>
                  <a:schemeClr val="bg1"/>
                </a:solidFill>
                <a:latin typeface="Times New Roman" charset="0"/>
              </a:rPr>
              <a:t>Vörå</a:t>
            </a:r>
            <a:r>
              <a:rPr lang="fi-FI" sz="1600">
                <a:solidFill>
                  <a:schemeClr val="bg1"/>
                </a:solidFill>
                <a:latin typeface="Times New Roman" charset="0"/>
              </a:rPr>
              <a:t> gymnasium, Vöyri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2003 Sotkamon lukio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2004 Voionmaan lukio, Jyväskylä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2005 Salpausselän lukio ja Koulutuskeskus Salpaus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2006 Ounasvaaran lukio, Rovaniemi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2007 Pohjois-Haagan yhteiskoulu, Helsinki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2008 Kuortaneen lukio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2009 Aurajoen lukio, Turku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2010 Sammon keskuslukio, Tampere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2011 Pirkanmaan ammattiopisto, Tampere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2012 Kilpisen koulu, Jyväskylä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2013 Sotkamon lukio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2014 Mäkelänrinteen lukio ja Sotkamon lukio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2015 Savon ammatti- ja aikuisopisto 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2016 Helmi Liiketalousoppilaitos</a:t>
            </a:r>
            <a:br>
              <a:rPr lang="fi-FI" sz="1600">
                <a:solidFill>
                  <a:schemeClr val="bg1"/>
                </a:solidFill>
                <a:latin typeface="Times New Roman" charset="0"/>
              </a:rPr>
            </a:br>
            <a:r>
              <a:rPr lang="fi-FI" sz="1600">
                <a:solidFill>
                  <a:schemeClr val="bg1"/>
                </a:solidFill>
                <a:latin typeface="Times New Roman" charset="0"/>
              </a:rPr>
              <a:t>2017 Porin Suomalaisen Yhteislyseon Koulu 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2018 Kuortaneen lukio</a:t>
            </a:r>
          </a:p>
          <a:p>
            <a:r>
              <a:rPr lang="fi-FI" sz="1600">
                <a:solidFill>
                  <a:schemeClr val="bg1"/>
                </a:solidFill>
                <a:latin typeface="Times New Roman" charset="0"/>
              </a:rPr>
              <a:t>2019 Sotkamon lukio</a:t>
            </a:r>
          </a:p>
        </p:txBody>
      </p:sp>
    </p:spTree>
    <p:extLst>
      <p:ext uri="{BB962C8B-B14F-4D97-AF65-F5344CB8AC3E}">
        <p14:creationId xmlns:p14="http://schemas.microsoft.com/office/powerpoint/2010/main" val="13286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idx="4294967295"/>
          </p:nvPr>
        </p:nvSpPr>
        <p:spPr>
          <a:xfrm>
            <a:off x="2708366" y="2708987"/>
            <a:ext cx="9483634" cy="1081088"/>
          </a:xfrm>
        </p:spPr>
        <p:txBody>
          <a:bodyPr>
            <a:normAutofit fontScale="90000"/>
          </a:bodyPr>
          <a:lstStyle/>
          <a:p>
            <a:pPr algn="ctr"/>
            <a:r>
              <a:rPr lang="fi-FI"/>
              <a:t>Vuoden urheiluoppilaitos 2021</a:t>
            </a:r>
            <a:br>
              <a:rPr lang="fi-FI"/>
            </a:br>
            <a:r>
              <a:rPr lang="fi-FI" b="1"/>
              <a:t>Koulutuskuntayhtymä OSAO -</a:t>
            </a:r>
            <a:br>
              <a:rPr lang="fi-FI" b="1"/>
            </a:br>
            <a:r>
              <a:rPr lang="fi-FI" b="1"/>
              <a:t>Oulun seudun ammattiopisto</a:t>
            </a:r>
          </a:p>
        </p:txBody>
      </p:sp>
    </p:spTree>
    <p:extLst>
      <p:ext uri="{BB962C8B-B14F-4D97-AF65-F5344CB8AC3E}">
        <p14:creationId xmlns:p14="http://schemas.microsoft.com/office/powerpoint/2010/main" val="47275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E8722A2-1932-40B6-B52F-9F97A0841C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6E29E-6290-2340-B1E0-4889086377DB}" type="datetime1">
              <a:rPr kumimoji="0" lang="fi-FI" sz="1100" b="0" i="0" u="none" strike="noStrike" kern="1200" cap="none" spc="8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11.5.2021</a:t>
            </a:fld>
            <a:endParaRPr kumimoji="0" lang="en-US" sz="1100" b="0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7660E97-3A53-429A-89FC-466E2BACE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5F23-9948-9C48-82BF-76A5EF201BAB}" type="slidenum">
              <a:rPr kumimoji="0" lang="en-US" sz="1100" b="0" i="0" u="none" strike="noStrike" kern="1200" cap="none" spc="8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0" u="none" strike="noStrike" kern="1200" cap="none" spc="8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01C35B1-10C9-40E3-8F2C-8E09A00CE769}"/>
              </a:ext>
            </a:extLst>
          </p:cNvPr>
          <p:cNvSpPr txBox="1"/>
          <p:nvPr/>
        </p:nvSpPr>
        <p:spPr>
          <a:xfrm>
            <a:off x="3295747" y="164725"/>
            <a:ext cx="5666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URHEILUAKATEMIAOHJELMAN VUOSIKELLO 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C52A014C-19A4-478A-A777-E0B6EC30EC4B}"/>
              </a:ext>
            </a:extLst>
          </p:cNvPr>
          <p:cNvGrpSpPr/>
          <p:nvPr/>
        </p:nvGrpSpPr>
        <p:grpSpPr>
          <a:xfrm>
            <a:off x="2561879" y="1406154"/>
            <a:ext cx="7992888" cy="5040560"/>
            <a:chOff x="2561879" y="702036"/>
            <a:chExt cx="7992888" cy="5040560"/>
          </a:xfrm>
          <a:noFill/>
        </p:grpSpPr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751D906D-92DB-49D8-95AD-3338616D2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1879" y="1133311"/>
              <a:ext cx="6704952" cy="4468293"/>
            </a:xfrm>
            <a:prstGeom prst="rect">
              <a:avLst/>
            </a:prstGeom>
            <a:grpFill/>
          </p:spPr>
        </p:pic>
        <p:graphicFrame>
          <p:nvGraphicFramePr>
            <p:cNvPr id="9" name="Kaavio 8">
              <a:extLst>
                <a:ext uri="{FF2B5EF4-FFF2-40B4-BE49-F238E27FC236}">
                  <a16:creationId xmlns:a16="http://schemas.microsoft.com/office/drawing/2014/main" id="{24052EFF-6C32-4833-85EE-5C689062BBC4}"/>
                </a:ext>
              </a:extLst>
            </p:cNvPr>
            <p:cNvGraphicFramePr/>
            <p:nvPr/>
          </p:nvGraphicFramePr>
          <p:xfrm>
            <a:off x="2561879" y="702036"/>
            <a:ext cx="7992888" cy="50405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10" name="Ellipsi 9">
            <a:extLst>
              <a:ext uri="{FF2B5EF4-FFF2-40B4-BE49-F238E27FC236}">
                <a16:creationId xmlns:a16="http://schemas.microsoft.com/office/drawing/2014/main" id="{F640D7AD-ED14-4601-AECC-8B9016F9C704}"/>
              </a:ext>
            </a:extLst>
          </p:cNvPr>
          <p:cNvSpPr/>
          <p:nvPr/>
        </p:nvSpPr>
        <p:spPr>
          <a:xfrm>
            <a:off x="5331855" y="3503062"/>
            <a:ext cx="1159098" cy="119414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EEF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URHEILU-AKA-TEMIA-OHJELMA</a:t>
            </a:r>
          </a:p>
        </p:txBody>
      </p:sp>
      <p:sp>
        <p:nvSpPr>
          <p:cNvPr id="11" name="Kaari 10">
            <a:extLst>
              <a:ext uri="{FF2B5EF4-FFF2-40B4-BE49-F238E27FC236}">
                <a16:creationId xmlns:a16="http://schemas.microsoft.com/office/drawing/2014/main" id="{801E0609-7E94-4227-8E40-490B9DE9071C}"/>
              </a:ext>
            </a:extLst>
          </p:cNvPr>
          <p:cNvSpPr/>
          <p:nvPr/>
        </p:nvSpPr>
        <p:spPr>
          <a:xfrm rot="14447982">
            <a:off x="3709291" y="1407354"/>
            <a:ext cx="4210850" cy="4859043"/>
          </a:xfrm>
          <a:prstGeom prst="arc">
            <a:avLst>
              <a:gd name="adj1" fmla="val 16097976"/>
              <a:gd name="adj2" fmla="val 21284039"/>
            </a:avLst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48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Kaari 11">
            <a:extLst>
              <a:ext uri="{FF2B5EF4-FFF2-40B4-BE49-F238E27FC236}">
                <a16:creationId xmlns:a16="http://schemas.microsoft.com/office/drawing/2014/main" id="{28CBCB89-4017-49A3-BE08-8D2ECB4E2BE8}"/>
              </a:ext>
            </a:extLst>
          </p:cNvPr>
          <p:cNvSpPr/>
          <p:nvPr/>
        </p:nvSpPr>
        <p:spPr>
          <a:xfrm rot="4521087">
            <a:off x="3436380" y="1521362"/>
            <a:ext cx="4841752" cy="5016305"/>
          </a:xfrm>
          <a:prstGeom prst="arc">
            <a:avLst>
              <a:gd name="adj1" fmla="val 16200000"/>
              <a:gd name="adj2" fmla="val 21047736"/>
            </a:avLst>
          </a:prstGeom>
          <a:ln w="762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48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5F8E8B9-2F6B-492A-B44C-B8421E076429}"/>
              </a:ext>
            </a:extLst>
          </p:cNvPr>
          <p:cNvSpPr txBox="1"/>
          <p:nvPr/>
        </p:nvSpPr>
        <p:spPr>
          <a:xfrm>
            <a:off x="8981824" y="2103066"/>
            <a:ext cx="3145885" cy="307777"/>
          </a:xfrm>
          <a:prstGeom prst="callout1">
            <a:avLst>
              <a:gd name="adj1" fmla="val 44889"/>
              <a:gd name="adj2" fmla="val 8"/>
              <a:gd name="adj3" fmla="val 3158"/>
              <a:gd name="adj4" fmla="val -70038"/>
            </a:avLst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  <a:tailEnd type="triangle" w="lg" len="lg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240E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TOIMINTAYMPÄRISTÖPÄIVÄT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2C96327C-F133-4062-ACE4-2BD0F8ED8EA4}"/>
              </a:ext>
            </a:extLst>
          </p:cNvPr>
          <p:cNvSpPr txBox="1"/>
          <p:nvPr/>
        </p:nvSpPr>
        <p:spPr>
          <a:xfrm>
            <a:off x="9047735" y="4366160"/>
            <a:ext cx="1900807" cy="307777"/>
          </a:xfrm>
          <a:prstGeom prst="callout1">
            <a:avLst>
              <a:gd name="adj1" fmla="val 44889"/>
              <a:gd name="adj2" fmla="val 8"/>
              <a:gd name="adj3" fmla="val 302104"/>
              <a:gd name="adj4" fmla="val -76038"/>
            </a:avLst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  <a:tailEnd type="triangle" w="lg" len="lg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240E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YLÄKOULUSEMINAARI  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0573F037-6CB1-43F6-A89A-39C8BE9801BB}"/>
              </a:ext>
            </a:extLst>
          </p:cNvPr>
          <p:cNvSpPr txBox="1"/>
          <p:nvPr/>
        </p:nvSpPr>
        <p:spPr>
          <a:xfrm>
            <a:off x="9058585" y="4713182"/>
            <a:ext cx="2333829" cy="523220"/>
          </a:xfrm>
          <a:prstGeom prst="callout1">
            <a:avLst>
              <a:gd name="adj1" fmla="val 44889"/>
              <a:gd name="adj2" fmla="val 8"/>
              <a:gd name="adj3" fmla="val 117871"/>
              <a:gd name="adj4" fmla="val -64247"/>
            </a:avLst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  <a:tailEnd type="triangle" w="lg" len="lg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240E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URHEILUAKATEMIA- JA URHEILUOPPILAITOSPÄIVÄT 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28BE48FC-8F50-4415-91FA-60FA1018538B}"/>
              </a:ext>
            </a:extLst>
          </p:cNvPr>
          <p:cNvSpPr txBox="1"/>
          <p:nvPr/>
        </p:nvSpPr>
        <p:spPr>
          <a:xfrm>
            <a:off x="419471" y="4831213"/>
            <a:ext cx="2488873" cy="307777"/>
          </a:xfrm>
          <a:prstGeom prst="callout1">
            <a:avLst>
              <a:gd name="adj1" fmla="val 44889"/>
              <a:gd name="adj2" fmla="val 100104"/>
              <a:gd name="adj3" fmla="val -75869"/>
              <a:gd name="adj4" fmla="val 138216"/>
            </a:avLst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  <a:tailEnd type="triangle" w="lg" len="lg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240E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TOIMINTAYMPÄRISTÖPÄIVÄT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CF6AE8DA-DCD1-4850-95F2-A2506A8FB72E}"/>
              </a:ext>
            </a:extLst>
          </p:cNvPr>
          <p:cNvSpPr txBox="1"/>
          <p:nvPr/>
        </p:nvSpPr>
        <p:spPr>
          <a:xfrm>
            <a:off x="1491261" y="1006766"/>
            <a:ext cx="2927865" cy="523220"/>
          </a:xfrm>
          <a:prstGeom prst="callout1">
            <a:avLst>
              <a:gd name="adj1" fmla="val 50952"/>
              <a:gd name="adj2" fmla="val 100435"/>
              <a:gd name="adj3" fmla="val 233271"/>
              <a:gd name="adj4" fmla="val 116078"/>
            </a:avLst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  <a:tailEnd type="triangle" w="lg" len="lg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240E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TOIMINTAYMPÄRISTÖJEN ARVIOINTI- JA KEHITYSKESKUSTELUT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07FD0B1E-ED7F-44EB-9758-784A0E9E1434}"/>
              </a:ext>
            </a:extLst>
          </p:cNvPr>
          <p:cNvSpPr txBox="1"/>
          <p:nvPr/>
        </p:nvSpPr>
        <p:spPr>
          <a:xfrm>
            <a:off x="436296" y="4312982"/>
            <a:ext cx="2488873" cy="307777"/>
          </a:xfrm>
          <a:prstGeom prst="callout1">
            <a:avLst>
              <a:gd name="adj1" fmla="val 44889"/>
              <a:gd name="adj2" fmla="val 100104"/>
              <a:gd name="adj3" fmla="val 86207"/>
              <a:gd name="adj4" fmla="val 136983"/>
            </a:avLst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  <a:tailEnd type="triangle" w="lg" len="lg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240E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KAKSOISURASEMINAARI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B0CE2762-DEB4-46E3-8D12-2A7DBE6C9422}"/>
              </a:ext>
            </a:extLst>
          </p:cNvPr>
          <p:cNvSpPr txBox="1"/>
          <p:nvPr/>
        </p:nvSpPr>
        <p:spPr>
          <a:xfrm>
            <a:off x="708610" y="2040486"/>
            <a:ext cx="2781893" cy="307777"/>
          </a:xfrm>
          <a:prstGeom prst="callout1">
            <a:avLst>
              <a:gd name="adj1" fmla="val 50952"/>
              <a:gd name="adj2" fmla="val 100435"/>
              <a:gd name="adj3" fmla="val 249243"/>
              <a:gd name="adj4" fmla="val 125481"/>
            </a:avLst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  <a:tailEnd type="triangle" w="lg" len="lg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240E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URHEILULUKIOT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6319564E-1CBE-41CF-B109-2DDF32FF03EF}"/>
              </a:ext>
            </a:extLst>
          </p:cNvPr>
          <p:cNvSpPr txBox="1"/>
          <p:nvPr/>
        </p:nvSpPr>
        <p:spPr>
          <a:xfrm>
            <a:off x="476796" y="2508459"/>
            <a:ext cx="2781893" cy="307777"/>
          </a:xfrm>
          <a:prstGeom prst="callout1">
            <a:avLst>
              <a:gd name="adj1" fmla="val 50952"/>
              <a:gd name="adj2" fmla="val 100435"/>
              <a:gd name="adj3" fmla="val 141826"/>
              <a:gd name="adj4" fmla="val 130960"/>
            </a:avLst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  <a:tailEnd type="triangle" w="lg" len="lg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240E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URHEILUOPISTOPÄIVÄT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CEB46185-8422-4754-A8A1-091D55A7C48F}"/>
              </a:ext>
            </a:extLst>
          </p:cNvPr>
          <p:cNvSpPr txBox="1"/>
          <p:nvPr/>
        </p:nvSpPr>
        <p:spPr>
          <a:xfrm>
            <a:off x="1074665" y="3480625"/>
            <a:ext cx="1862914" cy="523220"/>
          </a:xfrm>
          <a:prstGeom prst="callout1">
            <a:avLst>
              <a:gd name="adj1" fmla="val 50952"/>
              <a:gd name="adj2" fmla="val 100435"/>
              <a:gd name="adj3" fmla="val 77239"/>
              <a:gd name="adj4" fmla="val 144832"/>
            </a:avLst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  <a:tailEnd type="triangle" w="lg" len="lg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240E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HUIPPU-URHEILUN VERKOSTOPÄIVÄT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12D281C4-2B85-4ED0-831C-3AB0C51BB286}"/>
              </a:ext>
            </a:extLst>
          </p:cNvPr>
          <p:cNvSpPr txBox="1"/>
          <p:nvPr/>
        </p:nvSpPr>
        <p:spPr>
          <a:xfrm>
            <a:off x="8802418" y="3884989"/>
            <a:ext cx="2781893" cy="307777"/>
          </a:xfrm>
          <a:prstGeom prst="callout1">
            <a:avLst>
              <a:gd name="adj1" fmla="val 60856"/>
              <a:gd name="adj2" fmla="val 365"/>
              <a:gd name="adj3" fmla="val 138525"/>
              <a:gd name="adj4" fmla="val -27545"/>
            </a:avLst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  <a:tailEnd type="triangle" w="lg" len="lg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240E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URHEILUOPISTOPÄIVÄT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1EF738FF-2251-42D1-853A-E2A432C4DC73}"/>
              </a:ext>
            </a:extLst>
          </p:cNvPr>
          <p:cNvSpPr txBox="1"/>
          <p:nvPr/>
        </p:nvSpPr>
        <p:spPr>
          <a:xfrm>
            <a:off x="476797" y="1660402"/>
            <a:ext cx="3379762" cy="307777"/>
          </a:xfrm>
          <a:prstGeom prst="callout1">
            <a:avLst>
              <a:gd name="adj1" fmla="val 50952"/>
              <a:gd name="adj2" fmla="val 100435"/>
              <a:gd name="adj3" fmla="val 269434"/>
              <a:gd name="adj4" fmla="val 118652"/>
            </a:avLst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  <a:tailEnd type="triangle" w="lg" len="lg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240E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AMMATILLISET URHEILUOPPILAITOKSET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33AFCC58-BA72-4938-8459-824C92069BB3}"/>
              </a:ext>
            </a:extLst>
          </p:cNvPr>
          <p:cNvSpPr txBox="1"/>
          <p:nvPr/>
        </p:nvSpPr>
        <p:spPr>
          <a:xfrm>
            <a:off x="8438426" y="1611056"/>
            <a:ext cx="3145885" cy="307777"/>
          </a:xfrm>
          <a:prstGeom prst="callout1">
            <a:avLst>
              <a:gd name="adj1" fmla="val 44889"/>
              <a:gd name="adj2" fmla="val 8"/>
              <a:gd name="adj3" fmla="val 137967"/>
              <a:gd name="adj4" fmla="val -60659"/>
            </a:avLst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  <a:tailEnd type="triangle" w="lg" len="lg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240E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URHEILUGAALA 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AA7924FE-141E-4491-8A33-C834B35A9C16}"/>
              </a:ext>
            </a:extLst>
          </p:cNvPr>
          <p:cNvSpPr txBox="1"/>
          <p:nvPr/>
        </p:nvSpPr>
        <p:spPr>
          <a:xfrm>
            <a:off x="7952124" y="1142835"/>
            <a:ext cx="4089857" cy="307777"/>
          </a:xfrm>
          <a:prstGeom prst="callout1">
            <a:avLst>
              <a:gd name="adj1" fmla="val 44889"/>
              <a:gd name="adj2" fmla="val 8"/>
              <a:gd name="adj3" fmla="val 282015"/>
              <a:gd name="adj4" fmla="val -38753"/>
            </a:avLst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  <a:tailEnd type="triangle" w="lg" len="lg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240E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OLYMPIAVALMENTAJASEMINAARI 2019/2021/2023</a:t>
            </a:r>
          </a:p>
        </p:txBody>
      </p:sp>
    </p:spTree>
    <p:extLst>
      <p:ext uri="{BB962C8B-B14F-4D97-AF65-F5344CB8AC3E}">
        <p14:creationId xmlns:p14="http://schemas.microsoft.com/office/powerpoint/2010/main" val="238372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49B1D3FD-7F35-48B1-9698-956D9918A795}"/>
              </a:ext>
            </a:extLst>
          </p:cNvPr>
          <p:cNvSpPr txBox="1"/>
          <p:nvPr/>
        </p:nvSpPr>
        <p:spPr>
          <a:xfrm>
            <a:off x="977734" y="4057611"/>
            <a:ext cx="10236530" cy="2369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1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Varmistamme, että urheilijoilla on kansainvälisen vertailun kestävä päivittäisvalmennus ja toimintaympäristö. Lahjakkaat nuoret voivat saavuttaa oman potentiaalinsa urheilussa. Kansainvälisesti menestyviä urheilijoita ja joukkueita on enemmän. Toimimme eettisesti kestävästi.</a:t>
            </a:r>
            <a:r>
              <a:rPr kumimoji="0" lang="fi-FI" sz="2400" b="0" i="1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Koulutus ja siviiliuraan valmistautuminen hoidetaan vastuullisesti ja suunnitelmallisesti.</a:t>
            </a: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b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endParaRPr kumimoji="0" lang="fi-FI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EF24746C-40E9-4625-9744-CB0611A81F67}"/>
              </a:ext>
            </a:extLst>
          </p:cNvPr>
          <p:cNvSpPr txBox="1">
            <a:spLocks/>
          </p:cNvSpPr>
          <p:nvPr/>
        </p:nvSpPr>
        <p:spPr>
          <a:xfrm>
            <a:off x="997527" y="0"/>
            <a:ext cx="9446690" cy="6078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 Light"/>
                <a:ea typeface="+mj-ea"/>
                <a:cs typeface="Calibri"/>
              </a:rPr>
              <a:t>Urheiluakatemia- ja valmennuskeskusverkoston tavoite</a:t>
            </a:r>
            <a:endParaRPr kumimoji="0" lang="fi-FI" sz="3200" b="1" i="0" u="none" strike="noStrike" kern="1200" cap="none" spc="0" normalizeH="0" baseline="0" noProof="0">
              <a:ln>
                <a:noFill/>
              </a:ln>
              <a:solidFill>
                <a:srgbClr val="004899"/>
              </a:solidFill>
              <a:effectLst/>
              <a:uLnTx/>
              <a:uFillTx/>
              <a:latin typeface="Calibri Light"/>
              <a:ea typeface="+mj-lt"/>
              <a:cs typeface="Calibri Light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DA145ED-EC79-4FB8-8B39-CD9B53F2D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02" t="35805" r="6918" b="36030"/>
          <a:stretch/>
        </p:blipFill>
        <p:spPr>
          <a:xfrm>
            <a:off x="2936696" y="1921516"/>
            <a:ext cx="6318607" cy="150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6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2E4FD693-B196-4664-9150-52FA76CEA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3" t="12884" r="2693" b="12958"/>
          <a:stretch/>
        </p:blipFill>
        <p:spPr>
          <a:xfrm>
            <a:off x="-105046" y="6414"/>
            <a:ext cx="12413477" cy="687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3EA4DC-C883-4DE8-9DF5-F5ACF33D1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800"/>
              <a:t>Koko Suomen urheiluvanhempainilta 18.5. klo 18-19:30</a:t>
            </a:r>
            <a:endParaRPr lang="en-GB" sz="38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1AFE7ED-98FA-4CDA-B498-8A09EBBE5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2" y="1506776"/>
            <a:ext cx="7735175" cy="4450002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Kasvata urheilijaksi -materiaalin lanseeraus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/>
              <a:t>Tavoitteellisesti urheilevien nuorten vanhemmille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Keskustelun teemat </a:t>
            </a:r>
          </a:p>
          <a:p>
            <a:pPr lvl="1"/>
            <a:r>
              <a:rPr lang="fi-FI" b="1">
                <a:latin typeface="Calibri" panose="020F0502020204030204" pitchFamily="34" charset="0"/>
                <a:cs typeface="Calibri" panose="020F0502020204030204" pitchFamily="34" charset="0"/>
              </a:rPr>
              <a:t>Ilon ja innostuksen sytyttäminen</a:t>
            </a:r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: motivaatio, vanhempien tuki uran eri vaiheissa</a:t>
            </a:r>
          </a:p>
          <a:p>
            <a:pPr lvl="1"/>
            <a:r>
              <a:rPr lang="fi-FI" b="1">
                <a:latin typeface="Calibri" panose="020F0502020204030204" pitchFamily="34" charset="0"/>
                <a:cs typeface="Calibri" panose="020F0502020204030204" pitchFamily="34" charset="0"/>
              </a:rPr>
              <a:t>Urheilullinen elämäntapa</a:t>
            </a:r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: miten vanhemmat voivat vaikuttaa</a:t>
            </a:r>
          </a:p>
          <a:p>
            <a:pPr lvl="1"/>
            <a:r>
              <a:rPr lang="fi-FI" b="1">
                <a:latin typeface="Calibri" panose="020F0502020204030204" pitchFamily="34" charset="0"/>
                <a:cs typeface="Calibri" panose="020F0502020204030204" pitchFamily="34" charset="0"/>
              </a:rPr>
              <a:t>Kaksoisura</a:t>
            </a:r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: urheilun ja opiskelun yhdistäminen, urheilusta opitut taidot</a:t>
            </a:r>
            <a:endParaRPr lang="fi-FI"/>
          </a:p>
          <a:p>
            <a:r>
              <a:rPr lang="fi-FI"/>
              <a:t>Studiossa</a:t>
            </a:r>
          </a:p>
          <a:p>
            <a:pPr lvl="1"/>
            <a:r>
              <a:rPr lang="fi-FI"/>
              <a:t>Tutkija, asiantuntija </a:t>
            </a:r>
            <a:r>
              <a:rPr lang="fi-FI" b="1"/>
              <a:t>Outi Aarresola </a:t>
            </a:r>
          </a:p>
          <a:p>
            <a:pPr lvl="1"/>
            <a:r>
              <a:rPr lang="fi-FI"/>
              <a:t>Huippukoripalloilija </a:t>
            </a:r>
            <a:r>
              <a:rPr lang="fi-FI" b="1" err="1"/>
              <a:t>Shawn</a:t>
            </a:r>
            <a:r>
              <a:rPr lang="fi-FI" b="1"/>
              <a:t> </a:t>
            </a:r>
            <a:r>
              <a:rPr lang="fi-FI" b="1" err="1"/>
              <a:t>Huff</a:t>
            </a:r>
            <a:r>
              <a:rPr lang="fi-FI" b="1"/>
              <a:t> </a:t>
            </a:r>
          </a:p>
          <a:p>
            <a:pPr lvl="1"/>
            <a:r>
              <a:rPr lang="fi-FI"/>
              <a:t>Äiti, tv-kuuluttaja </a:t>
            </a:r>
            <a:r>
              <a:rPr lang="fi-FI" b="1"/>
              <a:t>Anna-Liisa Tilus </a:t>
            </a:r>
          </a:p>
          <a:p>
            <a:pPr lvl="1"/>
            <a:r>
              <a:rPr lang="fi-FI"/>
              <a:t>Isä/valmentaja/toimintaympäristön edustaja </a:t>
            </a:r>
            <a:r>
              <a:rPr lang="fi-FI" b="1"/>
              <a:t>Reijo Jylhä</a:t>
            </a:r>
          </a:p>
          <a:p>
            <a:pPr lvl="1"/>
            <a:r>
              <a:rPr lang="fi-FI"/>
              <a:t>Valmennuspäällikkö </a:t>
            </a:r>
            <a:r>
              <a:rPr lang="fi-FI" b="1"/>
              <a:t>Saara Kuusinen</a:t>
            </a:r>
            <a:r>
              <a:rPr lang="fi-FI"/>
              <a:t>, Lahjan tytöt</a:t>
            </a:r>
          </a:p>
          <a:p>
            <a:pPr lvl="1"/>
            <a:endParaRPr lang="fi-FI"/>
          </a:p>
          <a:p>
            <a:r>
              <a:rPr lang="fi-FI">
                <a:hlinkClick r:id="rId2"/>
              </a:rPr>
              <a:t>http://livekatsomo.fi/urheiluvanhempainilta</a:t>
            </a: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EF39B3D-C09F-4CF5-AFED-F8E7327ED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8256">
            <a:off x="7734353" y="2177823"/>
            <a:ext cx="4049970" cy="404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6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ulukko 7">
            <a:extLst>
              <a:ext uri="{FF2B5EF4-FFF2-40B4-BE49-F238E27FC236}">
                <a16:creationId xmlns:a16="http://schemas.microsoft.com/office/drawing/2014/main" id="{DED585F2-4C3A-433F-A7A0-234103A1F774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23982" y="793585"/>
          <a:ext cx="5191017" cy="581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3644">
                  <a:extLst>
                    <a:ext uri="{9D8B030D-6E8A-4147-A177-3AD203B41FA5}">
                      <a16:colId xmlns:a16="http://schemas.microsoft.com/office/drawing/2014/main" val="3793445094"/>
                    </a:ext>
                  </a:extLst>
                </a:gridCol>
                <a:gridCol w="2977373">
                  <a:extLst>
                    <a:ext uri="{9D8B030D-6E8A-4147-A177-3AD203B41FA5}">
                      <a16:colId xmlns:a16="http://schemas.microsoft.com/office/drawing/2014/main" val="4280025539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fi-FI" sz="1400"/>
                        <a:t>Opetuksen järjestäjä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Kokeilun koulut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04441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Espoo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Leppävaaran 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9632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Helsinki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Haagan peruskoulu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754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Pukinmäenkaaren peruskoulu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21961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Puistopolun peruskoulu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98861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Pasilan peruskoulu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79156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Helsinki sopimuskoulut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Pohjois-Haagan yhteiskoulu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97562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Lauttasaaren yhteiskoulu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21387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Herttoniemen yhteiskoulu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91246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Jyväskylä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Kilpisen yhtenäiskoulu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89877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Viitaniemen 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5564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Kotka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Langinkosken 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8265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Kuopio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err="1"/>
                        <a:t>Hatsalan</a:t>
                      </a:r>
                      <a:r>
                        <a:rPr lang="fi-FI" sz="1400"/>
                        <a:t> klassillinen 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62219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err="1"/>
                        <a:t>Jynkänlahden</a:t>
                      </a:r>
                      <a:r>
                        <a:rPr lang="fi-FI" sz="1400"/>
                        <a:t> 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80097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Lahti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Salpausselän 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85862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Lappeenranta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fi-FI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8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Kesämäen koulu</a:t>
                      </a:r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27254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fi-FI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8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Kimpisen koulu</a:t>
                      </a:r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8820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Mustasaari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err="1"/>
                        <a:t>Korsholm</a:t>
                      </a:r>
                      <a:r>
                        <a:rPr lang="fi-FI" sz="1400"/>
                        <a:t> </a:t>
                      </a:r>
                      <a:r>
                        <a:rPr lang="fi-FI" sz="1400" err="1"/>
                        <a:t>högstadium</a:t>
                      </a:r>
                      <a:endParaRPr lang="fi-FI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65461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400"/>
                        <a:t>Oulu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400"/>
                        <a:t>Kastellin 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266654"/>
                  </a:ext>
                </a:extLst>
              </a:tr>
            </a:tbl>
          </a:graphicData>
        </a:graphic>
      </p:graphicFrame>
      <p:sp>
        <p:nvSpPr>
          <p:cNvPr id="4" name="Otsikko 3">
            <a:extLst>
              <a:ext uri="{FF2B5EF4-FFF2-40B4-BE49-F238E27FC236}">
                <a16:creationId xmlns:a16="http://schemas.microsoft.com/office/drawing/2014/main" id="{FE26EB6D-70C2-41E9-B5C0-B9758E43A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3" y="162888"/>
            <a:ext cx="10515600" cy="810511"/>
          </a:xfrm>
        </p:spPr>
        <p:txBody>
          <a:bodyPr>
            <a:normAutofit/>
          </a:bodyPr>
          <a:lstStyle/>
          <a:p>
            <a:r>
              <a:rPr lang="fi-FI" sz="2800"/>
              <a:t>Urheiluyläkoulut 2021: Kuntia/ opetuksen järjestäjiä 20, kouluja 34</a:t>
            </a:r>
          </a:p>
        </p:txBody>
      </p:sp>
      <p:graphicFrame>
        <p:nvGraphicFramePr>
          <p:cNvPr id="12" name="Taulukko 7">
            <a:extLst>
              <a:ext uri="{FF2B5EF4-FFF2-40B4-BE49-F238E27FC236}">
                <a16:creationId xmlns:a16="http://schemas.microsoft.com/office/drawing/2014/main" id="{6431F4E1-0AFF-41DF-8F62-03BF3DA979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3367761"/>
              </p:ext>
            </p:extLst>
          </p:nvPr>
        </p:nvGraphicFramePr>
        <p:xfrm>
          <a:off x="5996686" y="793585"/>
          <a:ext cx="5490356" cy="5802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620">
                  <a:extLst>
                    <a:ext uri="{9D8B030D-6E8A-4147-A177-3AD203B41FA5}">
                      <a16:colId xmlns:a16="http://schemas.microsoft.com/office/drawing/2014/main" val="3793445094"/>
                    </a:ext>
                  </a:extLst>
                </a:gridCol>
                <a:gridCol w="3021736">
                  <a:extLst>
                    <a:ext uri="{9D8B030D-6E8A-4147-A177-3AD203B41FA5}">
                      <a16:colId xmlns:a16="http://schemas.microsoft.com/office/drawing/2014/main" val="4280025539"/>
                    </a:ext>
                  </a:extLst>
                </a:gridCol>
              </a:tblGrid>
              <a:tr h="314025">
                <a:tc>
                  <a:txBody>
                    <a:bodyPr/>
                    <a:lstStyle/>
                    <a:p>
                      <a:r>
                        <a:rPr lang="fi-FI" sz="1400"/>
                        <a:t>Opetuksen järjestäjä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Kokeilun koulut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04441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Pori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Kuninkaanhaan 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63349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Savonlinna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Talvisalon 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9632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Tampere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err="1"/>
                        <a:t>Tesoman</a:t>
                      </a:r>
                      <a:r>
                        <a:rPr lang="fi-FI" sz="1400"/>
                        <a:t> 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754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Sammon 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21961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Hatanpään 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98861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Turku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Vasaramäen 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79156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Vaasa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Onkilahden yhtenäiskoulu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9756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400" b="1">
                          <a:solidFill>
                            <a:schemeClr val="bg1"/>
                          </a:solidFill>
                        </a:rPr>
                        <a:t>Opetuksen järjestäjä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b="1">
                          <a:solidFill>
                            <a:schemeClr val="bg1"/>
                          </a:solidFill>
                        </a:rPr>
                        <a:t>Uudet urheiluyläkoulut 2020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8265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400"/>
                        <a:t>Mikkeli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Kalevankankaan 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858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400"/>
                        <a:t>Raisio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Vaisaaren 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272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400"/>
                        <a:t>Turku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Luostarivuoren 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882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400"/>
                        <a:t>Turku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Puropellon 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654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400"/>
                        <a:t>Kouvola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Urheilupuiston 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981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400"/>
                        <a:t>Kuortane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400"/>
                        <a:t>Kuortaneen yhteiskoulu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117123"/>
                  </a:ext>
                </a:extLst>
              </a:tr>
              <a:tr h="30707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sz="140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400" b="1" i="0" u="none" strike="noStrike" noProof="0">
                          <a:solidFill>
                            <a:srgbClr val="FFFFFF"/>
                          </a:solidFill>
                          <a:latin typeface="Calibri"/>
                        </a:rPr>
                        <a:t>Uudet urheiluyläkoulut 2021 -&gt;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380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400"/>
                        <a:t>Joensuu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300" b="0" i="0" u="none" strike="noStrike" noProof="0">
                          <a:latin typeface="Calibri"/>
                        </a:rPr>
                        <a:t>Lyseon Peruskoulu </a:t>
                      </a:r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9128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400" dirty="0"/>
                        <a:t>Kuusamo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200" dirty="0"/>
                        <a:t>Rukan koulu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3633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671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4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3EA4DC-C883-4DE8-9DF5-F5ACF33D1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800"/>
              <a:t>Koko Suomen urheiluvanhempainilta 18.5. klo 18-19:30</a:t>
            </a:r>
            <a:endParaRPr lang="en-GB" sz="38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1AFE7ED-98FA-4CDA-B498-8A09EBBE5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2" y="1506776"/>
            <a:ext cx="7735175" cy="4450002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Kasvata urheilijaksi -materiaalin lanseeraus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/>
              <a:t>Tavoitteellisesti urheilevien nuorten vanhemmille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Keskustelun teemat </a:t>
            </a:r>
          </a:p>
          <a:p>
            <a:pPr lvl="1"/>
            <a:r>
              <a:rPr lang="fi-FI" b="1">
                <a:latin typeface="Calibri" panose="020F0502020204030204" pitchFamily="34" charset="0"/>
                <a:cs typeface="Calibri" panose="020F0502020204030204" pitchFamily="34" charset="0"/>
              </a:rPr>
              <a:t>Ilon ja innostuksen sytyttäminen</a:t>
            </a:r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: motivaatio, vanhempien tuki uran eri vaiheissa</a:t>
            </a:r>
          </a:p>
          <a:p>
            <a:pPr lvl="1"/>
            <a:r>
              <a:rPr lang="fi-FI" b="1">
                <a:latin typeface="Calibri" panose="020F0502020204030204" pitchFamily="34" charset="0"/>
                <a:cs typeface="Calibri" panose="020F0502020204030204" pitchFamily="34" charset="0"/>
              </a:rPr>
              <a:t>Urheilullinen elämäntapa</a:t>
            </a:r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: miten vanhemmat voivat vaikuttaa</a:t>
            </a:r>
          </a:p>
          <a:p>
            <a:pPr lvl="1"/>
            <a:r>
              <a:rPr lang="fi-FI" b="1">
                <a:latin typeface="Calibri" panose="020F0502020204030204" pitchFamily="34" charset="0"/>
                <a:cs typeface="Calibri" panose="020F0502020204030204" pitchFamily="34" charset="0"/>
              </a:rPr>
              <a:t>Kaksoisura</a:t>
            </a:r>
            <a:r>
              <a:rPr lang="fi-FI">
                <a:latin typeface="Calibri" panose="020F0502020204030204" pitchFamily="34" charset="0"/>
                <a:cs typeface="Calibri" panose="020F0502020204030204" pitchFamily="34" charset="0"/>
              </a:rPr>
              <a:t>: urheilun ja opiskelun yhdistäminen, urheilusta opitut taidot</a:t>
            </a:r>
            <a:endParaRPr lang="fi-FI"/>
          </a:p>
          <a:p>
            <a:r>
              <a:rPr lang="fi-FI"/>
              <a:t>Studiossa</a:t>
            </a:r>
          </a:p>
          <a:p>
            <a:pPr lvl="1"/>
            <a:r>
              <a:rPr lang="fi-FI"/>
              <a:t>Tutkija, asiantuntija </a:t>
            </a:r>
            <a:r>
              <a:rPr lang="fi-FI" b="1"/>
              <a:t>Outi Aarresola </a:t>
            </a:r>
          </a:p>
          <a:p>
            <a:pPr lvl="1"/>
            <a:r>
              <a:rPr lang="fi-FI"/>
              <a:t>Huippukoripalloilija </a:t>
            </a:r>
            <a:r>
              <a:rPr lang="fi-FI" b="1" err="1"/>
              <a:t>Shawn</a:t>
            </a:r>
            <a:r>
              <a:rPr lang="fi-FI" b="1"/>
              <a:t> </a:t>
            </a:r>
            <a:r>
              <a:rPr lang="fi-FI" b="1" err="1"/>
              <a:t>Huff</a:t>
            </a:r>
            <a:r>
              <a:rPr lang="fi-FI" b="1"/>
              <a:t> </a:t>
            </a:r>
          </a:p>
          <a:p>
            <a:pPr lvl="1"/>
            <a:r>
              <a:rPr lang="fi-FI"/>
              <a:t>Äiti, tv-kuuluttaja </a:t>
            </a:r>
            <a:r>
              <a:rPr lang="fi-FI" b="1"/>
              <a:t>Anna-Liisa Tilus </a:t>
            </a:r>
          </a:p>
          <a:p>
            <a:pPr lvl="1"/>
            <a:r>
              <a:rPr lang="fi-FI"/>
              <a:t>Isä/valmentaja/toimintaympäristön edustaja </a:t>
            </a:r>
            <a:r>
              <a:rPr lang="fi-FI" b="1"/>
              <a:t>Reijo Jylhä</a:t>
            </a:r>
          </a:p>
          <a:p>
            <a:pPr lvl="1"/>
            <a:r>
              <a:rPr lang="fi-FI"/>
              <a:t>Valmennuspäällikkö </a:t>
            </a:r>
            <a:r>
              <a:rPr lang="fi-FI" b="1"/>
              <a:t>Saara Kuusinen</a:t>
            </a:r>
            <a:r>
              <a:rPr lang="fi-FI"/>
              <a:t>, Lahjan tytöt</a:t>
            </a:r>
          </a:p>
          <a:p>
            <a:pPr lvl="1"/>
            <a:endParaRPr lang="fi-FI"/>
          </a:p>
          <a:p>
            <a:r>
              <a:rPr lang="fi-FI">
                <a:hlinkClick r:id="rId2"/>
              </a:rPr>
              <a:t>http://livekatsomo.fi/urheiluvanhempainilta</a:t>
            </a: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EF39B3D-C09F-4CF5-AFED-F8E7327ED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8256">
            <a:off x="7734353" y="2177823"/>
            <a:ext cx="4049970" cy="404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9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3BAE45-7A52-4E50-8A25-032107A5C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03" y="170566"/>
            <a:ext cx="4440533" cy="542925"/>
          </a:xfrm>
        </p:spPr>
        <p:txBody>
          <a:bodyPr>
            <a:normAutofit/>
          </a:bodyPr>
          <a:lstStyle/>
          <a:p>
            <a:r>
              <a:rPr lang="fi-FI" sz="2800"/>
              <a:t>Kaksoisura toisella asteella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0625DF-FD5E-48AA-A9D1-63C8446275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3850" y="978279"/>
            <a:ext cx="11544300" cy="542925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fi-FI"/>
              <a:t>Kaksoisuran tekemisen tulee tukea urheilijana kehittymistä ja urheilutuloksen tekemistä</a:t>
            </a:r>
          </a:p>
          <a:p>
            <a:pPr marL="0" indent="0" algn="ctr">
              <a:buNone/>
            </a:pPr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0BCB1D1D-A0EB-41D1-9013-EDEE2D977676}"/>
              </a:ext>
            </a:extLst>
          </p:cNvPr>
          <p:cNvSpPr/>
          <p:nvPr/>
        </p:nvSpPr>
        <p:spPr>
          <a:xfrm>
            <a:off x="297903" y="1825808"/>
            <a:ext cx="2714920" cy="41949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EEF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D94FC88-ACA0-4DD3-8CC9-AD26640566C9}"/>
              </a:ext>
            </a:extLst>
          </p:cNvPr>
          <p:cNvSpPr/>
          <p:nvPr/>
        </p:nvSpPr>
        <p:spPr>
          <a:xfrm>
            <a:off x="3241430" y="1825808"/>
            <a:ext cx="2714920" cy="41949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EEF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B3E47EDF-20D7-4BB8-AA06-1F40CC30BB51}"/>
              </a:ext>
            </a:extLst>
          </p:cNvPr>
          <p:cNvSpPr/>
          <p:nvPr/>
        </p:nvSpPr>
        <p:spPr>
          <a:xfrm>
            <a:off x="6184957" y="1825808"/>
            <a:ext cx="2714920" cy="41949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EEF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C0AF7B5B-787B-452E-87A8-3B4748C8E58B}"/>
              </a:ext>
            </a:extLst>
          </p:cNvPr>
          <p:cNvSpPr/>
          <p:nvPr/>
        </p:nvSpPr>
        <p:spPr>
          <a:xfrm>
            <a:off x="9152437" y="1825808"/>
            <a:ext cx="2714920" cy="41949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EEF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50193D70-E77F-4DD7-9774-40FBD7396A60}"/>
              </a:ext>
            </a:extLst>
          </p:cNvPr>
          <p:cNvSpPr txBox="1"/>
          <p:nvPr/>
        </p:nvSpPr>
        <p:spPr>
          <a:xfrm>
            <a:off x="405353" y="1951348"/>
            <a:ext cx="246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Valmentautuminen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A5EDD5F-52AB-4A3D-A8F9-C27D163358B7}"/>
              </a:ext>
            </a:extLst>
          </p:cNvPr>
          <p:cNvSpPr txBox="1"/>
          <p:nvPr/>
        </p:nvSpPr>
        <p:spPr>
          <a:xfrm>
            <a:off x="3363979" y="1951348"/>
            <a:ext cx="246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Rakenne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96560EA1-BBE5-4A61-B43E-5CACDC91F7F9}"/>
              </a:ext>
            </a:extLst>
          </p:cNvPr>
          <p:cNvSpPr txBox="1"/>
          <p:nvPr/>
        </p:nvSpPr>
        <p:spPr>
          <a:xfrm>
            <a:off x="6307506" y="1951348"/>
            <a:ext cx="246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Sisältö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0790210B-BF4C-41BF-BCFF-EF65109A0F87}"/>
              </a:ext>
            </a:extLst>
          </p:cNvPr>
          <p:cNvSpPr txBox="1"/>
          <p:nvPr/>
        </p:nvSpPr>
        <p:spPr>
          <a:xfrm>
            <a:off x="9274986" y="1951348"/>
            <a:ext cx="246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Materiaalit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15411B6-E6B7-444F-B4EF-8EFB8265C421}"/>
              </a:ext>
            </a:extLst>
          </p:cNvPr>
          <p:cNvSpPr txBox="1"/>
          <p:nvPr/>
        </p:nvSpPr>
        <p:spPr>
          <a:xfrm>
            <a:off x="559551" y="4640779"/>
            <a:ext cx="2300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Urheilijan arki rakentuu urheilun ehdoilla ja tarpeista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424BC872-E595-4BE7-98E0-C9B212625C60}"/>
              </a:ext>
            </a:extLst>
          </p:cNvPr>
          <p:cNvSpPr txBox="1"/>
          <p:nvPr/>
        </p:nvSpPr>
        <p:spPr>
          <a:xfrm>
            <a:off x="559551" y="3592562"/>
            <a:ext cx="2300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Valmentajat ja asiantuntijat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BA3D0D3-B4D5-48B8-BD1D-1E653F079BA1}"/>
              </a:ext>
            </a:extLst>
          </p:cNvPr>
          <p:cNvSpPr txBox="1"/>
          <p:nvPr/>
        </p:nvSpPr>
        <p:spPr>
          <a:xfrm>
            <a:off x="3363979" y="2545237"/>
            <a:ext cx="2469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Toisen asteen urheiluoppilaitokset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DF8898E4-E376-4163-A330-71569B5DCA1E}"/>
              </a:ext>
            </a:extLst>
          </p:cNvPr>
          <p:cNvSpPr txBox="1"/>
          <p:nvPr/>
        </p:nvSpPr>
        <p:spPr>
          <a:xfrm>
            <a:off x="3363979" y="3412098"/>
            <a:ext cx="2469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Urheiluakatemioiden verkosto-oppilaitokset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9A51A610-9CAC-4DCC-9B58-7ECC3C5D2AA0}"/>
              </a:ext>
            </a:extLst>
          </p:cNvPr>
          <p:cNvSpPr txBox="1"/>
          <p:nvPr/>
        </p:nvSpPr>
        <p:spPr>
          <a:xfrm>
            <a:off x="3363979" y="4363780"/>
            <a:ext cx="2469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Urheilijoita n. 6000, joista n. 3000 urheiluoppilaitoksissa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A97C068A-223F-479B-BB64-0C8A6CD1AFF8}"/>
              </a:ext>
            </a:extLst>
          </p:cNvPr>
          <p:cNvSpPr txBox="1"/>
          <p:nvPr/>
        </p:nvSpPr>
        <p:spPr>
          <a:xfrm>
            <a:off x="6184957" y="2491349"/>
            <a:ext cx="2827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Urheiluakatemia- ja valmennuskeskustoiminnan ohjeisto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B358D5A0-46C7-42A4-9CA3-F37537FDA12E}"/>
              </a:ext>
            </a:extLst>
          </p:cNvPr>
          <p:cNvSpPr txBox="1"/>
          <p:nvPr/>
        </p:nvSpPr>
        <p:spPr>
          <a:xfrm>
            <a:off x="6184957" y="3600106"/>
            <a:ext cx="271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Urheilulukioiden opetussuunnitelma (2021)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77FDCF28-4859-41B3-A39B-7895D7B3B3D9}"/>
              </a:ext>
            </a:extLst>
          </p:cNvPr>
          <p:cNvSpPr txBox="1"/>
          <p:nvPr/>
        </p:nvSpPr>
        <p:spPr>
          <a:xfrm>
            <a:off x="6184957" y="4640779"/>
            <a:ext cx="2714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Urheiluamisten opetussuunnitelma (2018)</a:t>
            </a:r>
          </a:p>
        </p:txBody>
      </p:sp>
      <p:pic>
        <p:nvPicPr>
          <p:cNvPr id="24" name="Sisällön paikkamerkki 5">
            <a:extLst>
              <a:ext uri="{FF2B5EF4-FFF2-40B4-BE49-F238E27FC236}">
                <a16:creationId xmlns:a16="http://schemas.microsoft.com/office/drawing/2014/main" id="{EFF91214-128F-45D7-BF4C-BB14F0507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8973">
            <a:off x="9626143" y="2693681"/>
            <a:ext cx="1767507" cy="2510558"/>
          </a:xfrm>
          <a:prstGeom prst="rect">
            <a:avLst/>
          </a:prstGeom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0E4EA003-5C6F-4778-8AA1-E97308305C36}"/>
              </a:ext>
            </a:extLst>
          </p:cNvPr>
          <p:cNvSpPr txBox="1"/>
          <p:nvPr/>
        </p:nvSpPr>
        <p:spPr>
          <a:xfrm>
            <a:off x="559551" y="2476510"/>
            <a:ext cx="2300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48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Tavoitteellisille ja potentiaalisille urheilijoille</a:t>
            </a:r>
          </a:p>
        </p:txBody>
      </p:sp>
    </p:spTree>
    <p:extLst>
      <p:ext uri="{BB962C8B-B14F-4D97-AF65-F5344CB8AC3E}">
        <p14:creationId xmlns:p14="http://schemas.microsoft.com/office/powerpoint/2010/main" val="25652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FE26EB6D-70C2-41E9-B5C0-B9758E43A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708" y="154822"/>
            <a:ext cx="7636584" cy="288239"/>
          </a:xfrm>
        </p:spPr>
        <p:txBody>
          <a:bodyPr>
            <a:normAutofit fontScale="90000"/>
          </a:bodyPr>
          <a:lstStyle/>
          <a:p>
            <a:r>
              <a:rPr lang="fi-FI" sz="2400"/>
              <a:t>Toisen asteen urheiluoppilaitokset</a:t>
            </a:r>
            <a:endParaRPr lang="fi-FI" sz="1800"/>
          </a:p>
        </p:txBody>
      </p:sp>
      <p:graphicFrame>
        <p:nvGraphicFramePr>
          <p:cNvPr id="7" name="Taulukko 7">
            <a:extLst>
              <a:ext uri="{FF2B5EF4-FFF2-40B4-BE49-F238E27FC236}">
                <a16:creationId xmlns:a16="http://schemas.microsoft.com/office/drawing/2014/main" id="{DED585F2-4C3A-433F-A7A0-234103A1F774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021610911"/>
              </p:ext>
            </p:extLst>
          </p:nvPr>
        </p:nvGraphicFramePr>
        <p:xfrm>
          <a:off x="547253" y="787463"/>
          <a:ext cx="5254648" cy="531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662">
                  <a:extLst>
                    <a:ext uri="{9D8B030D-6E8A-4147-A177-3AD203B41FA5}">
                      <a16:colId xmlns:a16="http://schemas.microsoft.com/office/drawing/2014/main" val="3793445094"/>
                    </a:ext>
                  </a:extLst>
                </a:gridCol>
                <a:gridCol w="2910986">
                  <a:extLst>
                    <a:ext uri="{9D8B030D-6E8A-4147-A177-3AD203B41FA5}">
                      <a16:colId xmlns:a16="http://schemas.microsoft.com/office/drawing/2014/main" val="4280025539"/>
                    </a:ext>
                  </a:extLst>
                </a:gridCol>
              </a:tblGrid>
              <a:tr h="347507">
                <a:tc>
                  <a:txBody>
                    <a:bodyPr/>
                    <a:lstStyle/>
                    <a:p>
                      <a:r>
                        <a:rPr lang="fi-FI" sz="1400"/>
                        <a:t>Kaupunki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Urheilulukio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044411"/>
                  </a:ext>
                </a:extLst>
              </a:tr>
              <a:tr h="326914">
                <a:tc>
                  <a:txBody>
                    <a:bodyPr/>
                    <a:lstStyle/>
                    <a:p>
                      <a:r>
                        <a:rPr lang="fi-FI" sz="1400"/>
                        <a:t>Helsinki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Brändö gymnasium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963209"/>
                  </a:ext>
                </a:extLst>
              </a:tr>
              <a:tr h="326914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Mäkelänrinteen lukio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75409"/>
                  </a:ext>
                </a:extLst>
              </a:tr>
              <a:tr h="326914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Pohjois-Haagan yhteiskoulu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219617"/>
                  </a:ext>
                </a:extLst>
              </a:tr>
              <a:tr h="326914">
                <a:tc>
                  <a:txBody>
                    <a:bodyPr/>
                    <a:lstStyle/>
                    <a:p>
                      <a:r>
                        <a:rPr lang="fi-FI" sz="1400"/>
                        <a:t>Joensuu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Joensuun yhteiskoulun lukio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988614"/>
                  </a:ext>
                </a:extLst>
              </a:tr>
              <a:tr h="326914">
                <a:tc>
                  <a:txBody>
                    <a:bodyPr/>
                    <a:lstStyle/>
                    <a:p>
                      <a:r>
                        <a:rPr lang="fi-FI" sz="1400" b="0"/>
                        <a:t>Jyväskylä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b="0"/>
                        <a:t>Schildtin lukio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791565"/>
                  </a:ext>
                </a:extLst>
              </a:tr>
              <a:tr h="326914">
                <a:tc>
                  <a:txBody>
                    <a:bodyPr/>
                    <a:lstStyle/>
                    <a:p>
                      <a:r>
                        <a:rPr lang="fi-FI" sz="1400"/>
                        <a:t>Kuopio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Kuopion klassillinen lukio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975620"/>
                  </a:ext>
                </a:extLst>
              </a:tr>
              <a:tr h="326914">
                <a:tc>
                  <a:txBody>
                    <a:bodyPr/>
                    <a:lstStyle/>
                    <a:p>
                      <a:r>
                        <a:rPr lang="fi-FI" sz="1400"/>
                        <a:t>Kuortane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Kuortaneen lukio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213877"/>
                  </a:ext>
                </a:extLst>
              </a:tr>
              <a:tr h="326914">
                <a:tc>
                  <a:txBody>
                    <a:bodyPr/>
                    <a:lstStyle/>
                    <a:p>
                      <a:r>
                        <a:rPr lang="fi-FI" sz="1400"/>
                        <a:t>Lahti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Lahden lyseo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912465"/>
                  </a:ext>
                </a:extLst>
              </a:tr>
              <a:tr h="326914">
                <a:tc>
                  <a:txBody>
                    <a:bodyPr/>
                    <a:lstStyle/>
                    <a:p>
                      <a:r>
                        <a:rPr lang="fi-FI" sz="1400"/>
                        <a:t>Oulu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Kastellin lukio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898770"/>
                  </a:ext>
                </a:extLst>
              </a:tr>
              <a:tr h="326914">
                <a:tc>
                  <a:txBody>
                    <a:bodyPr/>
                    <a:lstStyle/>
                    <a:p>
                      <a:r>
                        <a:rPr lang="fi-FI" sz="1400"/>
                        <a:t>Pori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Porin suomalaisen yhteislyseon lukio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556415"/>
                  </a:ext>
                </a:extLst>
              </a:tr>
              <a:tr h="326914">
                <a:tc>
                  <a:txBody>
                    <a:bodyPr/>
                    <a:lstStyle/>
                    <a:p>
                      <a:r>
                        <a:rPr lang="fi-FI" sz="1400"/>
                        <a:t>Rovaniemi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Ounasvaaran lukio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826500"/>
                  </a:ext>
                </a:extLst>
              </a:tr>
              <a:tr h="326914">
                <a:tc>
                  <a:txBody>
                    <a:bodyPr/>
                    <a:lstStyle/>
                    <a:p>
                      <a:r>
                        <a:rPr lang="fi-FI" sz="1400"/>
                        <a:t>Sotkamo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Sotkamon lukio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622194"/>
                  </a:ext>
                </a:extLst>
              </a:tr>
              <a:tr h="326914">
                <a:tc>
                  <a:txBody>
                    <a:bodyPr/>
                    <a:lstStyle/>
                    <a:p>
                      <a:r>
                        <a:rPr lang="fi-FI" sz="1400" b="0"/>
                        <a:t>Tampere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b="0"/>
                        <a:t>Sammon keskuslukio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800970"/>
                  </a:ext>
                </a:extLst>
              </a:tr>
              <a:tr h="326914">
                <a:tc>
                  <a:txBody>
                    <a:bodyPr/>
                    <a:lstStyle/>
                    <a:p>
                      <a:r>
                        <a:rPr lang="fi-FI" sz="1400"/>
                        <a:t>Turku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err="1"/>
                        <a:t>Kerttulin</a:t>
                      </a:r>
                      <a:r>
                        <a:rPr lang="fi-FI" sz="1400"/>
                        <a:t> lukio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858626"/>
                  </a:ext>
                </a:extLst>
              </a:tr>
              <a:tr h="392297">
                <a:tc>
                  <a:txBody>
                    <a:bodyPr/>
                    <a:lstStyle/>
                    <a:p>
                      <a:r>
                        <a:rPr lang="fi-FI" sz="1400"/>
                        <a:t>Vöyri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err="1"/>
                        <a:t>Vörå</a:t>
                      </a:r>
                      <a:r>
                        <a:rPr lang="fi-FI" sz="1400"/>
                        <a:t> </a:t>
                      </a:r>
                      <a:r>
                        <a:rPr lang="fi-FI" sz="1400" err="1"/>
                        <a:t>samgymnasium</a:t>
                      </a:r>
                      <a:r>
                        <a:rPr lang="fi-FI" sz="140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272543"/>
                  </a:ext>
                </a:extLst>
              </a:tr>
            </a:tbl>
          </a:graphicData>
        </a:graphic>
      </p:graphicFrame>
      <p:graphicFrame>
        <p:nvGraphicFramePr>
          <p:cNvPr id="8" name="Taulukko 7">
            <a:extLst>
              <a:ext uri="{FF2B5EF4-FFF2-40B4-BE49-F238E27FC236}">
                <a16:creationId xmlns:a16="http://schemas.microsoft.com/office/drawing/2014/main" id="{6F212D62-9E06-4E03-B28D-6ED763D323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1162852"/>
              </p:ext>
            </p:extLst>
          </p:nvPr>
        </p:nvGraphicFramePr>
        <p:xfrm>
          <a:off x="6294759" y="787463"/>
          <a:ext cx="5254648" cy="52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662">
                  <a:extLst>
                    <a:ext uri="{9D8B030D-6E8A-4147-A177-3AD203B41FA5}">
                      <a16:colId xmlns:a16="http://schemas.microsoft.com/office/drawing/2014/main" val="3793445094"/>
                    </a:ext>
                  </a:extLst>
                </a:gridCol>
                <a:gridCol w="2910986">
                  <a:extLst>
                    <a:ext uri="{9D8B030D-6E8A-4147-A177-3AD203B41FA5}">
                      <a16:colId xmlns:a16="http://schemas.microsoft.com/office/drawing/2014/main" val="4280025539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fi-FI" sz="1400"/>
                        <a:t>Kaupunki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Urheiluamis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04441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Espoo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Omnia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9632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Helsinki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Perho Liiketalousopisto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754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Stadin ammattiopisto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21961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err="1"/>
                        <a:t>Yrkesinstitutet</a:t>
                      </a:r>
                      <a:r>
                        <a:rPr lang="fi-FI" sz="1400"/>
                        <a:t> </a:t>
                      </a:r>
                      <a:r>
                        <a:rPr lang="fi-FI" sz="1400" err="1"/>
                        <a:t>Prakticum</a:t>
                      </a:r>
                      <a:endParaRPr lang="fi-FI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98861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 b="0"/>
                        <a:t>Jyväskylä ja Jämsä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b="0" err="1"/>
                        <a:t>Gradia</a:t>
                      </a:r>
                      <a:endParaRPr lang="fi-FI" sz="14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79156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Kokkola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u="none">
                          <a:solidFill>
                            <a:srgbClr val="004E9E"/>
                          </a:solidFill>
                          <a:latin typeface="Calibri"/>
                        </a:rPr>
                        <a:t>Keski-Pohjanmaan ammattiopisto</a:t>
                      </a:r>
                      <a:endParaRPr lang="fi-FI" sz="1400" u="none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97562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Kotka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u="none"/>
                        <a:t>Etelä-Kymenlaakson ammattiopisto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21387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Kuopio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Savon ammattiopisto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91246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Lahti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Koulutuskeskus Salpaus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89877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Nastola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Liikuntakeskus Pajulahti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5564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Oulu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Oulun seudun ammattiopisto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8265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Rovaniemi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REDU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62219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Seinäjoki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Koulutuskeskus Sedu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80097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 b="0"/>
                        <a:t>Tampere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b="0" err="1"/>
                        <a:t>Tredu</a:t>
                      </a:r>
                      <a:endParaRPr lang="fi-FI" sz="14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85862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Turku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Turun ammatti-instituutti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27254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fi-FI" sz="1400"/>
                        <a:t>Vaasa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err="1"/>
                        <a:t>Vamia</a:t>
                      </a:r>
                      <a:endParaRPr lang="fi-FI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882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623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383A00-97D7-4B29-A81A-134497EC0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6" y="320675"/>
            <a:ext cx="7496174" cy="623721"/>
          </a:xfrm>
        </p:spPr>
        <p:txBody>
          <a:bodyPr/>
          <a:lstStyle/>
          <a:p>
            <a:r>
              <a:rPr lang="fi-FI"/>
              <a:t>Toisen asteen kehittäminen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78D310-95BE-4746-BEFB-B1C9D1148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26" y="1043573"/>
            <a:ext cx="8137858" cy="5633452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fi-FI">
                <a:solidFill>
                  <a:srgbClr val="1C4F96"/>
                </a:solidFill>
                <a:cs typeface="Calibri"/>
              </a:rPr>
              <a:t>Harjoitettavuuskartoitus </a:t>
            </a:r>
            <a:endParaRPr lang="fi-FI">
              <a:solidFill>
                <a:srgbClr val="004899"/>
              </a:solidFill>
              <a:cs typeface="Calibri"/>
            </a:endParaRPr>
          </a:p>
          <a:p>
            <a:pPr>
              <a:buFont typeface="Arial"/>
              <a:buChar char="•"/>
            </a:pPr>
            <a:r>
              <a:rPr lang="fi-FI">
                <a:cs typeface="Calibri"/>
              </a:rPr>
              <a:t>Urheilulukioiden opetussuunnitelmat</a:t>
            </a:r>
          </a:p>
          <a:p>
            <a:pPr>
              <a:buFont typeface="Arial"/>
              <a:buChar char="•"/>
            </a:pPr>
            <a:r>
              <a:rPr lang="fi-FI">
                <a:cs typeface="Calibri"/>
              </a:rPr>
              <a:t>Toisen asteen toiminnan seuranta</a:t>
            </a:r>
          </a:p>
          <a:p>
            <a:pPr lvl="1">
              <a:buFont typeface="Arial"/>
              <a:buChar char="•"/>
            </a:pPr>
            <a:r>
              <a:rPr lang="fi-FI">
                <a:cs typeface="Calibri"/>
              </a:rPr>
              <a:t>Urheilulukiot</a:t>
            </a:r>
          </a:p>
          <a:p>
            <a:pPr lvl="1">
              <a:buFont typeface="Arial"/>
              <a:buChar char="•"/>
            </a:pPr>
            <a:r>
              <a:rPr lang="fi-FI" err="1">
                <a:cs typeface="Calibri"/>
              </a:rPr>
              <a:t>Urheiluamikset</a:t>
            </a:r>
            <a:br>
              <a:rPr lang="fi-FI">
                <a:cs typeface="Calibri"/>
              </a:rPr>
            </a:br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3746315"/>
      </p:ext>
    </p:extLst>
  </p:cSld>
  <p:clrMapOvr>
    <a:masterClrMapping/>
  </p:clrMapOvr>
</p:sld>
</file>

<file path=ppt/theme/theme1.xml><?xml version="1.0" encoding="utf-8"?>
<a:theme xmlns:a="http://schemas.openxmlformats.org/drawingml/2006/main" name="Olympiakomitea ry">
  <a:themeElements>
    <a:clrScheme name="Olympiakomitea">
      <a:dk1>
        <a:srgbClr val="000000"/>
      </a:dk1>
      <a:lt1>
        <a:srgbClr val="FFFFFF"/>
      </a:lt1>
      <a:dk2>
        <a:srgbClr val="1C4F96"/>
      </a:dk2>
      <a:lt2>
        <a:srgbClr val="D8D8D8"/>
      </a:lt2>
      <a:accent1>
        <a:srgbClr val="285095"/>
      </a:accent1>
      <a:accent2>
        <a:srgbClr val="449645"/>
      </a:accent2>
      <a:accent3>
        <a:srgbClr val="813069"/>
      </a:accent3>
      <a:accent4>
        <a:srgbClr val="0F0F21"/>
      </a:accent4>
      <a:accent5>
        <a:srgbClr val="84C3CA"/>
      </a:accent5>
      <a:accent6>
        <a:srgbClr val="E89E3E"/>
      </a:accent6>
      <a:hlink>
        <a:srgbClr val="DB6879"/>
      </a:hlink>
      <a:folHlink>
        <a:srgbClr val="CE2F2E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lympiakomitea_esitysmallipohja_v2021-01-05.potx" id="{B122CE41-3807-4857-8F86-A05C8B922CEF}" vid="{F890FA5B-06BE-4C1B-8E29-56B8FEE7398B}"/>
    </a:ext>
  </a:extLst>
</a:theme>
</file>

<file path=ppt/theme/theme2.xml><?xml version="1.0" encoding="utf-8"?>
<a:theme xmlns:a="http://schemas.openxmlformats.org/drawingml/2006/main" name="5_Office-teema">
  <a:themeElements>
    <a:clrScheme name="Custom 3">
      <a:dk1>
        <a:srgbClr val="004899"/>
      </a:dk1>
      <a:lt1>
        <a:srgbClr val="EEF0F0"/>
      </a:lt1>
      <a:dk2>
        <a:srgbClr val="000028"/>
      </a:dk2>
      <a:lt2>
        <a:srgbClr val="CCD2D9"/>
      </a:lt2>
      <a:accent1>
        <a:srgbClr val="004899"/>
      </a:accent1>
      <a:accent2>
        <a:srgbClr val="5BDBD9"/>
      </a:accent2>
      <a:accent3>
        <a:srgbClr val="009B3A"/>
      </a:accent3>
      <a:accent4>
        <a:srgbClr val="FFA000"/>
      </a:accent4>
      <a:accent5>
        <a:srgbClr val="EF5F78"/>
      </a:accent5>
      <a:accent6>
        <a:srgbClr val="E10E20"/>
      </a:accent6>
      <a:hlink>
        <a:srgbClr val="004899"/>
      </a:hlink>
      <a:folHlink>
        <a:srgbClr val="000028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Yleisesittely_urheiluakatemiaohjelma" id="{C60CC7F6-1871-446D-9EC6-BEE3D8BF651E}" vid="{ED91245F-E913-40A8-A9BF-DB9E1D09937D}"/>
    </a:ext>
  </a:extLst>
</a:theme>
</file>

<file path=ppt/theme/theme3.xml><?xml version="1.0" encoding="utf-8"?>
<a:theme xmlns:a="http://schemas.openxmlformats.org/drawingml/2006/main" name="2_Office-teema">
  <a:themeElements>
    <a:clrScheme name="Custom 3">
      <a:dk1>
        <a:srgbClr val="004899"/>
      </a:dk1>
      <a:lt1>
        <a:srgbClr val="EEF0F0"/>
      </a:lt1>
      <a:dk2>
        <a:srgbClr val="000028"/>
      </a:dk2>
      <a:lt2>
        <a:srgbClr val="CCD2D9"/>
      </a:lt2>
      <a:accent1>
        <a:srgbClr val="004899"/>
      </a:accent1>
      <a:accent2>
        <a:srgbClr val="5BDBD9"/>
      </a:accent2>
      <a:accent3>
        <a:srgbClr val="009B3A"/>
      </a:accent3>
      <a:accent4>
        <a:srgbClr val="FFA000"/>
      </a:accent4>
      <a:accent5>
        <a:srgbClr val="EF5F78"/>
      </a:accent5>
      <a:accent6>
        <a:srgbClr val="E10E20"/>
      </a:accent6>
      <a:hlink>
        <a:srgbClr val="004899"/>
      </a:hlink>
      <a:folHlink>
        <a:srgbClr val="000028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K" id="{D169064A-C3AF-AF49-A301-6BDEC2FE05C4}" vid="{4E25015D-2BC2-194D-A7D6-24EFBB50DD7C}"/>
    </a:ext>
  </a:extLst>
</a:theme>
</file>

<file path=ppt/theme/theme4.xml><?xml version="1.0" encoding="utf-8"?>
<a:theme xmlns:a="http://schemas.openxmlformats.org/drawingml/2006/main" name="1_Office-teema">
  <a:themeElements>
    <a:clrScheme name="OK">
      <a:dk1>
        <a:srgbClr val="004899"/>
      </a:dk1>
      <a:lt1>
        <a:srgbClr val="EEF0F0"/>
      </a:lt1>
      <a:dk2>
        <a:srgbClr val="000028"/>
      </a:dk2>
      <a:lt2>
        <a:srgbClr val="CCD2D9"/>
      </a:lt2>
      <a:accent1>
        <a:srgbClr val="004E9E"/>
      </a:accent1>
      <a:accent2>
        <a:srgbClr val="5BDCD9"/>
      </a:accent2>
      <a:accent3>
        <a:srgbClr val="FCB131"/>
      </a:accent3>
      <a:accent4>
        <a:srgbClr val="EF6079"/>
      </a:accent4>
      <a:accent5>
        <a:srgbClr val="EE334E"/>
      </a:accent5>
      <a:accent6>
        <a:srgbClr val="8C276C"/>
      </a:accent6>
      <a:hlink>
        <a:srgbClr val="004899"/>
      </a:hlink>
      <a:folHlink>
        <a:srgbClr val="000028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K" id="{D169064A-C3AF-AF49-A301-6BDEC2FE05C4}" vid="{4E25015D-2BC2-194D-A7D6-24EFBB50DD7C}"/>
    </a:ext>
  </a:extLst>
</a:theme>
</file>

<file path=ppt/theme/theme5.xml><?xml version="1.0" encoding="utf-8"?>
<a:theme xmlns:a="http://schemas.openxmlformats.org/drawingml/2006/main" name="3_Office-teema">
  <a:themeElements>
    <a:clrScheme name="Custom 3">
      <a:dk1>
        <a:srgbClr val="004899"/>
      </a:dk1>
      <a:lt1>
        <a:srgbClr val="EEF0F0"/>
      </a:lt1>
      <a:dk2>
        <a:srgbClr val="000028"/>
      </a:dk2>
      <a:lt2>
        <a:srgbClr val="CCD2D9"/>
      </a:lt2>
      <a:accent1>
        <a:srgbClr val="004899"/>
      </a:accent1>
      <a:accent2>
        <a:srgbClr val="5BDBD9"/>
      </a:accent2>
      <a:accent3>
        <a:srgbClr val="009B3A"/>
      </a:accent3>
      <a:accent4>
        <a:srgbClr val="FFA000"/>
      </a:accent4>
      <a:accent5>
        <a:srgbClr val="EF5F78"/>
      </a:accent5>
      <a:accent6>
        <a:srgbClr val="E10E20"/>
      </a:accent6>
      <a:hlink>
        <a:srgbClr val="004899"/>
      </a:hlink>
      <a:folHlink>
        <a:srgbClr val="000028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K" id="{D169064A-C3AF-AF49-A301-6BDEC2FE05C4}" vid="{4E25015D-2BC2-194D-A7D6-24EFBB50DD7C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B643BE6AF970949BE68A964A85968B2" ma:contentTypeVersion="4" ma:contentTypeDescription="Luo uusi asiakirja." ma:contentTypeScope="" ma:versionID="b04b582c427918493bc64a1c8a0c34fe">
  <xsd:schema xmlns:xsd="http://www.w3.org/2001/XMLSchema" xmlns:xs="http://www.w3.org/2001/XMLSchema" xmlns:p="http://schemas.microsoft.com/office/2006/metadata/properties" xmlns:ns2="107a1e11-ef57-46e5-aa4f-12cf6f621d31" xmlns:ns3="94d65742-f8fd-4b0d-92a0-df2f3e8f354a" targetNamespace="http://schemas.microsoft.com/office/2006/metadata/properties" ma:root="true" ma:fieldsID="df20cce422fbc4fb423b466afc01d3d1" ns2:_="" ns3:_="">
    <xsd:import namespace="107a1e11-ef57-46e5-aa4f-12cf6f621d31"/>
    <xsd:import namespace="94d65742-f8fd-4b0d-92a0-df2f3e8f35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7a1e11-ef57-46e5-aa4f-12cf6f621d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d65742-f8fd-4b0d-92a0-df2f3e8f35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0BF2E6-CEE4-4C53-98C4-3BEADC93A16B}">
  <ds:schemaRefs>
    <ds:schemaRef ds:uri="107a1e11-ef57-46e5-aa4f-12cf6f621d31"/>
    <ds:schemaRef ds:uri="94d65742-f8fd-4b0d-92a0-df2f3e8f35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564BC4E-70E7-4D18-BAAD-0971B30736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F55617-8904-4501-8879-A9B9FF29AD3F}">
  <ds:schemaRefs>
    <ds:schemaRef ds:uri="107a1e11-ef57-46e5-aa4f-12cf6f621d31"/>
    <ds:schemaRef ds:uri="94d65742-f8fd-4b0d-92a0-df2f3e8f354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Olympiakomitea ry</Template>
  <TotalTime>2</TotalTime>
  <Words>1064</Words>
  <Application>Microsoft Office PowerPoint</Application>
  <PresentationFormat>Laajakuva</PresentationFormat>
  <Paragraphs>325</Paragraphs>
  <Slides>17</Slides>
  <Notes>5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Olympiakomitea ry</vt:lpstr>
      <vt:lpstr>5_Office-teema</vt:lpstr>
      <vt:lpstr>2_Office-teema</vt:lpstr>
      <vt:lpstr>1_Office-teema</vt:lpstr>
      <vt:lpstr>3_Office-teema</vt:lpstr>
      <vt:lpstr>Urheiluakatemia- ja urheiluoppilaitosseminaari 6.5.2021</vt:lpstr>
      <vt:lpstr>PowerPoint-esitys</vt:lpstr>
      <vt:lpstr>PowerPoint-esitys</vt:lpstr>
      <vt:lpstr>Koko Suomen urheiluvanhempainilta 18.5. klo 18-19:30</vt:lpstr>
      <vt:lpstr>Urheiluyläkoulut 2021: Kuntia/ opetuksen järjestäjiä 20, kouluja 34</vt:lpstr>
      <vt:lpstr>Koko Suomen urheiluvanhempainilta 18.5. klo 18-19:30</vt:lpstr>
      <vt:lpstr>Kaksoisura toisella asteella</vt:lpstr>
      <vt:lpstr>Toisen asteen urheiluoppilaitokset</vt:lpstr>
      <vt:lpstr>Toisen asteen kehittäminen</vt:lpstr>
      <vt:lpstr>Urheiluakatemiasta tukea urheilijaksi kasvuun ja huippu-urheilijan ammattiuralle</vt:lpstr>
      <vt:lpstr>HUIPPUVAIHEEN KAKSOISURATYÖ</vt:lpstr>
      <vt:lpstr>Otsikko tähän</vt:lpstr>
      <vt:lpstr>SUOMALAINEN HUIPPU-URHEILU MENESTYY Tavoitetilat 2024  </vt:lpstr>
      <vt:lpstr>Huippu-urheilun verkostotyö, toteutus tapahtuu verkostossa   Valtakunnallinen huippu-urheiluverkosto Lajien ja toimintaympäristöjen valmennuksen johto Urheiluakatemiat ja urheiluopistojen valmennuskeskukset Urheiluopistot Urheiluoppilaitokset Korkeakoulut Asiantuntijat Valmennusosaaminen Joukkuepelit ja muut lajiryhmät TKI Puolustusvoimat NOC + IOC Games Preparations Post Olympic  huippu-urheilujohtajien verkosto Muut kansainäliset verkostot ja hankkeet </vt:lpstr>
      <vt:lpstr>PowerPoint-esitys</vt:lpstr>
      <vt:lpstr>Vuoden urheiluoppilaitos 2021 Koulutuskuntayhtymä OSAO - Oulun seudun ammattiopisto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TÄHÄN MUUTAMAN  SANAN  OTSIKKO</dc:title>
  <dc:creator>Mika Noronen</dc:creator>
  <cp:lastModifiedBy>Laura Tast</cp:lastModifiedBy>
  <cp:revision>2</cp:revision>
  <dcterms:created xsi:type="dcterms:W3CDTF">2021-01-11T11:00:04Z</dcterms:created>
  <dcterms:modified xsi:type="dcterms:W3CDTF">2021-05-11T10:10:09Z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0x010100FB643BE6AF970949BE68A964A85968B2</vt:lpwstr>
  </property>
</Properties>
</file>